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564" r:id="rId2"/>
    <p:sldId id="599" r:id="rId3"/>
    <p:sldId id="600" r:id="rId4"/>
    <p:sldId id="567" r:id="rId5"/>
    <p:sldId id="594" r:id="rId6"/>
    <p:sldId id="582" r:id="rId7"/>
    <p:sldId id="595" r:id="rId8"/>
    <p:sldId id="596" r:id="rId9"/>
    <p:sldId id="597" r:id="rId10"/>
    <p:sldId id="598" r:id="rId11"/>
    <p:sldId id="511" r:id="rId12"/>
    <p:sldId id="586" r:id="rId13"/>
    <p:sldId id="456" r:id="rId14"/>
    <p:sldId id="458" r:id="rId15"/>
    <p:sldId id="565" r:id="rId16"/>
    <p:sldId id="459" r:id="rId17"/>
    <p:sldId id="588" r:id="rId18"/>
    <p:sldId id="591" r:id="rId19"/>
    <p:sldId id="593" r:id="rId20"/>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20" autoAdjust="0"/>
    <p:restoredTop sz="95362" autoAdjust="0"/>
  </p:normalViewPr>
  <p:slideViewPr>
    <p:cSldViewPr>
      <p:cViewPr>
        <p:scale>
          <a:sx n="60" d="100"/>
          <a:sy n="60" d="100"/>
        </p:scale>
        <p:origin x="1056" y="3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LFONSO1\Desktop\pan-report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pan_reporte_1!$A$10</c:f>
              <c:strCache>
                <c:ptCount val="1"/>
                <c:pt idx="0">
                  <c:v>0001 PROGRAMA ARTICULADO NUTRICIONAL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pan_reporte_1!$B$9:$H$9</c:f>
              <c:strCache>
                <c:ptCount val="7"/>
                <c:pt idx="0">
                  <c:v>2009</c:v>
                </c:pt>
                <c:pt idx="1">
                  <c:v>2010</c:v>
                </c:pt>
                <c:pt idx="2">
                  <c:v>2011</c:v>
                </c:pt>
                <c:pt idx="3">
                  <c:v>2012</c:v>
                </c:pt>
                <c:pt idx="4">
                  <c:v>2013</c:v>
                </c:pt>
                <c:pt idx="5">
                  <c:v>2014</c:v>
                </c:pt>
                <c:pt idx="6">
                  <c:v>2015</c:v>
                </c:pt>
              </c:strCache>
            </c:strRef>
          </c:cat>
          <c:val>
            <c:numRef>
              <c:f>pan_reporte_1!$B$10:$H$10</c:f>
              <c:numCache>
                <c:formatCode>#,##0</c:formatCode>
                <c:ptCount val="7"/>
                <c:pt idx="0">
                  <c:v>581873757</c:v>
                </c:pt>
                <c:pt idx="1">
                  <c:v>855893951</c:v>
                </c:pt>
                <c:pt idx="2">
                  <c:v>1141412140</c:v>
                </c:pt>
                <c:pt idx="3">
                  <c:v>1376965730</c:v>
                </c:pt>
                <c:pt idx="4">
                  <c:v>1891364505</c:v>
                </c:pt>
                <c:pt idx="5">
                  <c:v>2080276999</c:v>
                </c:pt>
                <c:pt idx="6">
                  <c:v>1955098086</c:v>
                </c:pt>
              </c:numCache>
            </c:numRef>
          </c:val>
        </c:ser>
        <c:dLbls>
          <c:showLegendKey val="0"/>
          <c:showVal val="0"/>
          <c:showCatName val="0"/>
          <c:showSerName val="0"/>
          <c:showPercent val="0"/>
          <c:showBubbleSize val="0"/>
        </c:dLbls>
        <c:gapWidth val="150"/>
        <c:axId val="1779954800"/>
        <c:axId val="1779955344"/>
      </c:barChart>
      <c:catAx>
        <c:axId val="1779954800"/>
        <c:scaling>
          <c:orientation val="minMax"/>
        </c:scaling>
        <c:delete val="0"/>
        <c:axPos val="b"/>
        <c:numFmt formatCode="General" sourceLinked="0"/>
        <c:majorTickMark val="out"/>
        <c:minorTickMark val="none"/>
        <c:tickLblPos val="nextTo"/>
        <c:crossAx val="1779955344"/>
        <c:crosses val="autoZero"/>
        <c:auto val="1"/>
        <c:lblAlgn val="ctr"/>
        <c:lblOffset val="100"/>
        <c:noMultiLvlLbl val="0"/>
      </c:catAx>
      <c:valAx>
        <c:axId val="1779955344"/>
        <c:scaling>
          <c:orientation val="minMax"/>
        </c:scaling>
        <c:delete val="0"/>
        <c:axPos val="l"/>
        <c:majorGridlines/>
        <c:numFmt formatCode="#,##0" sourceLinked="1"/>
        <c:majorTickMark val="out"/>
        <c:minorTickMark val="none"/>
        <c:tickLblPos val="nextTo"/>
        <c:crossAx val="1779954800"/>
        <c:crosses val="autoZero"/>
        <c:crossBetween val="between"/>
      </c:valAx>
    </c:plotArea>
    <c:plotVisOnly val="1"/>
    <c:dispBlanksAs val="gap"/>
    <c:showDLblsOverMax val="0"/>
  </c:chart>
  <c:txPr>
    <a:bodyPr/>
    <a:lstStyle/>
    <a:p>
      <a:pPr>
        <a:defRPr b="1">
          <a:latin typeface="Arial Narrow" pitchFamily="34" charset="0"/>
        </a:defRPr>
      </a:pPr>
      <a:endParaRPr lang="es-PE"/>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95B1E7-1500-4058-B8EC-068CFEF547E7}" type="doc">
      <dgm:prSet loTypeId="urn:microsoft.com/office/officeart/2005/8/layout/process1" loCatId="process" qsTypeId="urn:microsoft.com/office/officeart/2005/8/quickstyle/simple1" qsCatId="simple" csTypeId="urn:microsoft.com/office/officeart/2005/8/colors/colorful1" csCatId="colorful" phldr="1"/>
      <dgm:spPr/>
    </dgm:pt>
    <dgm:pt modelId="{EEBC1B4B-5B3E-4576-B817-A1D724A64D69}">
      <dgm:prSet phldrT="[Texto]" custT="1"/>
      <dgm:spPr/>
      <dgm:t>
        <a:bodyPr/>
        <a:lstStyle/>
        <a:p>
          <a:r>
            <a:rPr lang="es-PE" sz="1400" dirty="0" smtClean="0">
              <a:latin typeface="Arial Narrow" panose="020B0606020202030204" pitchFamily="34" charset="0"/>
            </a:rPr>
            <a:t>Insumo </a:t>
          </a:r>
          <a:endParaRPr lang="es-PE" sz="1400" dirty="0">
            <a:latin typeface="Arial Narrow" panose="020B0606020202030204" pitchFamily="34" charset="0"/>
          </a:endParaRPr>
        </a:p>
      </dgm:t>
    </dgm:pt>
    <dgm:pt modelId="{C83E4179-8085-46D9-B923-3FABC5C62F8F}" type="parTrans" cxnId="{DE3DAB3C-B111-4DBB-A16E-D20DB05D1E26}">
      <dgm:prSet/>
      <dgm:spPr/>
      <dgm:t>
        <a:bodyPr/>
        <a:lstStyle/>
        <a:p>
          <a:endParaRPr lang="es-PE" sz="1400">
            <a:latin typeface="Arial Narrow" panose="020B0606020202030204" pitchFamily="34" charset="0"/>
          </a:endParaRPr>
        </a:p>
      </dgm:t>
    </dgm:pt>
    <dgm:pt modelId="{28E297D9-FB77-48AD-B6C6-000FC22EA2EB}" type="sibTrans" cxnId="{DE3DAB3C-B111-4DBB-A16E-D20DB05D1E26}">
      <dgm:prSet custT="1"/>
      <dgm:spPr/>
      <dgm:t>
        <a:bodyPr/>
        <a:lstStyle/>
        <a:p>
          <a:endParaRPr lang="es-PE" sz="1400">
            <a:latin typeface="Arial Narrow" panose="020B0606020202030204" pitchFamily="34" charset="0"/>
          </a:endParaRPr>
        </a:p>
      </dgm:t>
    </dgm:pt>
    <dgm:pt modelId="{A4BE8C8A-1140-4D1A-8A51-E6AA195E8C1E}">
      <dgm:prSet phldrT="[Texto]" custT="1"/>
      <dgm:spPr/>
      <dgm:t>
        <a:bodyPr/>
        <a:lstStyle/>
        <a:p>
          <a:r>
            <a:rPr lang="es-PE" sz="1400" dirty="0" smtClean="0">
              <a:latin typeface="Arial Narrow" panose="020B0606020202030204" pitchFamily="34" charset="0"/>
            </a:rPr>
            <a:t>Actividad</a:t>
          </a:r>
          <a:endParaRPr lang="es-PE" sz="1400" dirty="0">
            <a:latin typeface="Arial Narrow" panose="020B0606020202030204" pitchFamily="34" charset="0"/>
          </a:endParaRPr>
        </a:p>
      </dgm:t>
    </dgm:pt>
    <dgm:pt modelId="{5F426D2A-D9D6-4F47-96E7-FDF3C7A4A628}" type="parTrans" cxnId="{7828E63B-45C4-44AC-8B67-307BF7EE85D8}">
      <dgm:prSet/>
      <dgm:spPr/>
      <dgm:t>
        <a:bodyPr/>
        <a:lstStyle/>
        <a:p>
          <a:endParaRPr lang="es-PE" sz="1400">
            <a:latin typeface="Arial Narrow" panose="020B0606020202030204" pitchFamily="34" charset="0"/>
          </a:endParaRPr>
        </a:p>
      </dgm:t>
    </dgm:pt>
    <dgm:pt modelId="{E4958A3B-5E25-4250-A23C-B32DC45321C9}" type="sibTrans" cxnId="{7828E63B-45C4-44AC-8B67-307BF7EE85D8}">
      <dgm:prSet custT="1"/>
      <dgm:spPr/>
      <dgm:t>
        <a:bodyPr/>
        <a:lstStyle/>
        <a:p>
          <a:endParaRPr lang="es-PE" sz="1400">
            <a:latin typeface="Arial Narrow" panose="020B0606020202030204" pitchFamily="34" charset="0"/>
          </a:endParaRPr>
        </a:p>
      </dgm:t>
    </dgm:pt>
    <dgm:pt modelId="{7843D82C-0BC6-4FA6-9068-2E46E36729FD}">
      <dgm:prSet phldrT="[Texto]" custT="1"/>
      <dgm:spPr/>
      <dgm:t>
        <a:bodyPr/>
        <a:lstStyle/>
        <a:p>
          <a:r>
            <a:rPr lang="es-PE" sz="1400" dirty="0" smtClean="0">
              <a:latin typeface="Arial Narrow" panose="020B0606020202030204" pitchFamily="34" charset="0"/>
            </a:rPr>
            <a:t>Producto</a:t>
          </a:r>
          <a:endParaRPr lang="es-PE" sz="1400" dirty="0">
            <a:latin typeface="Arial Narrow" panose="020B0606020202030204" pitchFamily="34" charset="0"/>
          </a:endParaRPr>
        </a:p>
      </dgm:t>
    </dgm:pt>
    <dgm:pt modelId="{0BC2F191-E719-430D-9142-B977B38F17A5}" type="parTrans" cxnId="{88BE3C95-3B61-4BC3-AEEE-FF5CD257F5C1}">
      <dgm:prSet/>
      <dgm:spPr/>
      <dgm:t>
        <a:bodyPr/>
        <a:lstStyle/>
        <a:p>
          <a:endParaRPr lang="es-PE" sz="1400">
            <a:latin typeface="Arial Narrow" panose="020B0606020202030204" pitchFamily="34" charset="0"/>
          </a:endParaRPr>
        </a:p>
      </dgm:t>
    </dgm:pt>
    <dgm:pt modelId="{F235A128-3751-4964-8B3D-59300D1E2C3F}" type="sibTrans" cxnId="{88BE3C95-3B61-4BC3-AEEE-FF5CD257F5C1}">
      <dgm:prSet custT="1"/>
      <dgm:spPr/>
      <dgm:t>
        <a:bodyPr/>
        <a:lstStyle/>
        <a:p>
          <a:endParaRPr lang="es-PE" sz="1400">
            <a:latin typeface="Arial Narrow" panose="020B0606020202030204" pitchFamily="34" charset="0"/>
          </a:endParaRPr>
        </a:p>
      </dgm:t>
    </dgm:pt>
    <dgm:pt modelId="{AB55BA12-0E4B-4982-A258-7ED7A3CD4693}">
      <dgm:prSet phldrT="[Texto]" custT="1"/>
      <dgm:spPr/>
      <dgm:t>
        <a:bodyPr/>
        <a:lstStyle/>
        <a:p>
          <a:r>
            <a:rPr lang="es-PE" sz="1400" dirty="0" smtClean="0">
              <a:latin typeface="Arial Narrow" panose="020B0606020202030204" pitchFamily="34" charset="0"/>
            </a:rPr>
            <a:t>Resultado</a:t>
          </a:r>
        </a:p>
        <a:p>
          <a:r>
            <a:rPr lang="es-PE" sz="1400" dirty="0" smtClean="0">
              <a:latin typeface="Arial Narrow" panose="020B0606020202030204" pitchFamily="34" charset="0"/>
            </a:rPr>
            <a:t>Específico </a:t>
          </a:r>
          <a:endParaRPr lang="es-PE" sz="1400" dirty="0">
            <a:latin typeface="Arial Narrow" panose="020B0606020202030204" pitchFamily="34" charset="0"/>
          </a:endParaRPr>
        </a:p>
      </dgm:t>
    </dgm:pt>
    <dgm:pt modelId="{B38E8A40-2AAC-4CB2-9A3E-7C3A1EBAABCC}" type="parTrans" cxnId="{AFBCE32C-0AD7-427D-ADF2-ED138BB0F323}">
      <dgm:prSet/>
      <dgm:spPr/>
      <dgm:t>
        <a:bodyPr/>
        <a:lstStyle/>
        <a:p>
          <a:endParaRPr lang="es-PE" sz="1400">
            <a:latin typeface="Arial Narrow" panose="020B0606020202030204" pitchFamily="34" charset="0"/>
          </a:endParaRPr>
        </a:p>
      </dgm:t>
    </dgm:pt>
    <dgm:pt modelId="{83FA4283-F4FE-4273-B1AD-B79E54787111}" type="sibTrans" cxnId="{AFBCE32C-0AD7-427D-ADF2-ED138BB0F323}">
      <dgm:prSet custT="1"/>
      <dgm:spPr/>
      <dgm:t>
        <a:bodyPr/>
        <a:lstStyle/>
        <a:p>
          <a:endParaRPr lang="es-PE" sz="1400">
            <a:latin typeface="Arial Narrow" panose="020B0606020202030204" pitchFamily="34" charset="0"/>
          </a:endParaRPr>
        </a:p>
      </dgm:t>
    </dgm:pt>
    <dgm:pt modelId="{91E0BE7E-8F62-479B-BED5-5044C1F6BB91}">
      <dgm:prSet phldrT="[Texto]" custT="1"/>
      <dgm:spPr/>
      <dgm:t>
        <a:bodyPr/>
        <a:lstStyle/>
        <a:p>
          <a:r>
            <a:rPr lang="es-PE" sz="1400" dirty="0" smtClean="0">
              <a:latin typeface="Arial Narrow" panose="020B0606020202030204" pitchFamily="34" charset="0"/>
            </a:rPr>
            <a:t>Resultado </a:t>
          </a:r>
        </a:p>
        <a:p>
          <a:r>
            <a:rPr lang="es-PE" sz="1400" dirty="0" smtClean="0">
              <a:latin typeface="Arial Narrow" panose="020B0606020202030204" pitchFamily="34" charset="0"/>
            </a:rPr>
            <a:t>Final</a:t>
          </a:r>
          <a:endParaRPr lang="es-PE" sz="1400" dirty="0">
            <a:latin typeface="Arial Narrow" panose="020B0606020202030204" pitchFamily="34" charset="0"/>
          </a:endParaRPr>
        </a:p>
      </dgm:t>
    </dgm:pt>
    <dgm:pt modelId="{A8C44241-26B0-425C-B91C-CC84DC23403A}" type="parTrans" cxnId="{F44A7DB6-C927-4F14-8432-DE70ADB4522B}">
      <dgm:prSet/>
      <dgm:spPr/>
      <dgm:t>
        <a:bodyPr/>
        <a:lstStyle/>
        <a:p>
          <a:endParaRPr lang="es-PE" sz="1400">
            <a:latin typeface="Arial Narrow" panose="020B0606020202030204" pitchFamily="34" charset="0"/>
          </a:endParaRPr>
        </a:p>
      </dgm:t>
    </dgm:pt>
    <dgm:pt modelId="{801B8EEE-E06F-4ECA-A41A-12F425E18649}" type="sibTrans" cxnId="{F44A7DB6-C927-4F14-8432-DE70ADB4522B}">
      <dgm:prSet/>
      <dgm:spPr/>
      <dgm:t>
        <a:bodyPr/>
        <a:lstStyle/>
        <a:p>
          <a:endParaRPr lang="es-PE" sz="1400">
            <a:latin typeface="Arial Narrow" panose="020B0606020202030204" pitchFamily="34" charset="0"/>
          </a:endParaRPr>
        </a:p>
      </dgm:t>
    </dgm:pt>
    <dgm:pt modelId="{CA16ABBD-2DA6-417C-86D6-B36D873A0233}" type="pres">
      <dgm:prSet presAssocID="{1C95B1E7-1500-4058-B8EC-068CFEF547E7}" presName="Name0" presStyleCnt="0">
        <dgm:presLayoutVars>
          <dgm:dir/>
          <dgm:resizeHandles val="exact"/>
        </dgm:presLayoutVars>
      </dgm:prSet>
      <dgm:spPr/>
    </dgm:pt>
    <dgm:pt modelId="{3076A7BF-3D68-4B23-8FD6-A1E1EBC92877}" type="pres">
      <dgm:prSet presAssocID="{EEBC1B4B-5B3E-4576-B817-A1D724A64D69}" presName="node" presStyleLbl="node1" presStyleIdx="0" presStyleCnt="5">
        <dgm:presLayoutVars>
          <dgm:bulletEnabled val="1"/>
        </dgm:presLayoutVars>
      </dgm:prSet>
      <dgm:spPr/>
      <dgm:t>
        <a:bodyPr/>
        <a:lstStyle/>
        <a:p>
          <a:endParaRPr lang="es-PE"/>
        </a:p>
      </dgm:t>
    </dgm:pt>
    <dgm:pt modelId="{4758D253-B9E4-40A0-B04F-A5103E1DAC0E}" type="pres">
      <dgm:prSet presAssocID="{28E297D9-FB77-48AD-B6C6-000FC22EA2EB}" presName="sibTrans" presStyleLbl="sibTrans2D1" presStyleIdx="0" presStyleCnt="4"/>
      <dgm:spPr/>
      <dgm:t>
        <a:bodyPr/>
        <a:lstStyle/>
        <a:p>
          <a:endParaRPr lang="es-PE"/>
        </a:p>
      </dgm:t>
    </dgm:pt>
    <dgm:pt modelId="{58714FA7-4354-49DB-AAE5-33712A97B95E}" type="pres">
      <dgm:prSet presAssocID="{28E297D9-FB77-48AD-B6C6-000FC22EA2EB}" presName="connectorText" presStyleLbl="sibTrans2D1" presStyleIdx="0" presStyleCnt="4"/>
      <dgm:spPr/>
      <dgm:t>
        <a:bodyPr/>
        <a:lstStyle/>
        <a:p>
          <a:endParaRPr lang="es-PE"/>
        </a:p>
      </dgm:t>
    </dgm:pt>
    <dgm:pt modelId="{AC85650E-239B-4548-BD4E-812FE1325A38}" type="pres">
      <dgm:prSet presAssocID="{A4BE8C8A-1140-4D1A-8A51-E6AA195E8C1E}" presName="node" presStyleLbl="node1" presStyleIdx="1" presStyleCnt="5">
        <dgm:presLayoutVars>
          <dgm:bulletEnabled val="1"/>
        </dgm:presLayoutVars>
      </dgm:prSet>
      <dgm:spPr/>
      <dgm:t>
        <a:bodyPr/>
        <a:lstStyle/>
        <a:p>
          <a:endParaRPr lang="es-PE"/>
        </a:p>
      </dgm:t>
    </dgm:pt>
    <dgm:pt modelId="{4333F134-65E2-4FB8-83A2-1D7D3C13AFE3}" type="pres">
      <dgm:prSet presAssocID="{E4958A3B-5E25-4250-A23C-B32DC45321C9}" presName="sibTrans" presStyleLbl="sibTrans2D1" presStyleIdx="1" presStyleCnt="4"/>
      <dgm:spPr/>
      <dgm:t>
        <a:bodyPr/>
        <a:lstStyle/>
        <a:p>
          <a:endParaRPr lang="es-PE"/>
        </a:p>
      </dgm:t>
    </dgm:pt>
    <dgm:pt modelId="{CAE1DA38-E400-4623-AF85-8FE26833E15C}" type="pres">
      <dgm:prSet presAssocID="{E4958A3B-5E25-4250-A23C-B32DC45321C9}" presName="connectorText" presStyleLbl="sibTrans2D1" presStyleIdx="1" presStyleCnt="4"/>
      <dgm:spPr/>
      <dgm:t>
        <a:bodyPr/>
        <a:lstStyle/>
        <a:p>
          <a:endParaRPr lang="es-PE"/>
        </a:p>
      </dgm:t>
    </dgm:pt>
    <dgm:pt modelId="{6C715448-2874-4FDD-9691-2F3789993986}" type="pres">
      <dgm:prSet presAssocID="{7843D82C-0BC6-4FA6-9068-2E46E36729FD}" presName="node" presStyleLbl="node1" presStyleIdx="2" presStyleCnt="5">
        <dgm:presLayoutVars>
          <dgm:bulletEnabled val="1"/>
        </dgm:presLayoutVars>
      </dgm:prSet>
      <dgm:spPr/>
      <dgm:t>
        <a:bodyPr/>
        <a:lstStyle/>
        <a:p>
          <a:endParaRPr lang="es-PE"/>
        </a:p>
      </dgm:t>
    </dgm:pt>
    <dgm:pt modelId="{707C9C70-B9B3-4681-937D-B6CE4672F251}" type="pres">
      <dgm:prSet presAssocID="{F235A128-3751-4964-8B3D-59300D1E2C3F}" presName="sibTrans" presStyleLbl="sibTrans2D1" presStyleIdx="2" presStyleCnt="4"/>
      <dgm:spPr/>
      <dgm:t>
        <a:bodyPr/>
        <a:lstStyle/>
        <a:p>
          <a:endParaRPr lang="es-PE"/>
        </a:p>
      </dgm:t>
    </dgm:pt>
    <dgm:pt modelId="{7EA0B982-2134-4341-A0D3-445D9488D4D9}" type="pres">
      <dgm:prSet presAssocID="{F235A128-3751-4964-8B3D-59300D1E2C3F}" presName="connectorText" presStyleLbl="sibTrans2D1" presStyleIdx="2" presStyleCnt="4"/>
      <dgm:spPr/>
      <dgm:t>
        <a:bodyPr/>
        <a:lstStyle/>
        <a:p>
          <a:endParaRPr lang="es-PE"/>
        </a:p>
      </dgm:t>
    </dgm:pt>
    <dgm:pt modelId="{912A8672-3B9B-4645-ABFA-BA67B7CF3BB8}" type="pres">
      <dgm:prSet presAssocID="{AB55BA12-0E4B-4982-A258-7ED7A3CD4693}" presName="node" presStyleLbl="node1" presStyleIdx="3" presStyleCnt="5">
        <dgm:presLayoutVars>
          <dgm:bulletEnabled val="1"/>
        </dgm:presLayoutVars>
      </dgm:prSet>
      <dgm:spPr/>
      <dgm:t>
        <a:bodyPr/>
        <a:lstStyle/>
        <a:p>
          <a:endParaRPr lang="es-PE"/>
        </a:p>
      </dgm:t>
    </dgm:pt>
    <dgm:pt modelId="{9D8C50A3-7CE2-4FCD-8C9B-E307F04A6664}" type="pres">
      <dgm:prSet presAssocID="{83FA4283-F4FE-4273-B1AD-B79E54787111}" presName="sibTrans" presStyleLbl="sibTrans2D1" presStyleIdx="3" presStyleCnt="4"/>
      <dgm:spPr/>
      <dgm:t>
        <a:bodyPr/>
        <a:lstStyle/>
        <a:p>
          <a:endParaRPr lang="es-PE"/>
        </a:p>
      </dgm:t>
    </dgm:pt>
    <dgm:pt modelId="{7506EB31-F9A3-4AF3-8862-57B4DC004326}" type="pres">
      <dgm:prSet presAssocID="{83FA4283-F4FE-4273-B1AD-B79E54787111}" presName="connectorText" presStyleLbl="sibTrans2D1" presStyleIdx="3" presStyleCnt="4"/>
      <dgm:spPr/>
      <dgm:t>
        <a:bodyPr/>
        <a:lstStyle/>
        <a:p>
          <a:endParaRPr lang="es-PE"/>
        </a:p>
      </dgm:t>
    </dgm:pt>
    <dgm:pt modelId="{52246F97-720D-4FE4-A527-D7A71E70865C}" type="pres">
      <dgm:prSet presAssocID="{91E0BE7E-8F62-479B-BED5-5044C1F6BB91}" presName="node" presStyleLbl="node1" presStyleIdx="4" presStyleCnt="5">
        <dgm:presLayoutVars>
          <dgm:bulletEnabled val="1"/>
        </dgm:presLayoutVars>
      </dgm:prSet>
      <dgm:spPr/>
      <dgm:t>
        <a:bodyPr/>
        <a:lstStyle/>
        <a:p>
          <a:endParaRPr lang="es-PE"/>
        </a:p>
      </dgm:t>
    </dgm:pt>
  </dgm:ptLst>
  <dgm:cxnLst>
    <dgm:cxn modelId="{88BE3C95-3B61-4BC3-AEEE-FF5CD257F5C1}" srcId="{1C95B1E7-1500-4058-B8EC-068CFEF547E7}" destId="{7843D82C-0BC6-4FA6-9068-2E46E36729FD}" srcOrd="2" destOrd="0" parTransId="{0BC2F191-E719-430D-9142-B977B38F17A5}" sibTransId="{F235A128-3751-4964-8B3D-59300D1E2C3F}"/>
    <dgm:cxn modelId="{7828E63B-45C4-44AC-8B67-307BF7EE85D8}" srcId="{1C95B1E7-1500-4058-B8EC-068CFEF547E7}" destId="{A4BE8C8A-1140-4D1A-8A51-E6AA195E8C1E}" srcOrd="1" destOrd="0" parTransId="{5F426D2A-D9D6-4F47-96E7-FDF3C7A4A628}" sibTransId="{E4958A3B-5E25-4250-A23C-B32DC45321C9}"/>
    <dgm:cxn modelId="{713433F6-9D44-4A48-B31F-85CED0FB4A3C}" type="presOf" srcId="{F235A128-3751-4964-8B3D-59300D1E2C3F}" destId="{7EA0B982-2134-4341-A0D3-445D9488D4D9}" srcOrd="1" destOrd="0" presId="urn:microsoft.com/office/officeart/2005/8/layout/process1"/>
    <dgm:cxn modelId="{3FD1E530-95F8-4CFC-B7FE-9181AF594D72}" type="presOf" srcId="{AB55BA12-0E4B-4982-A258-7ED7A3CD4693}" destId="{912A8672-3B9B-4645-ABFA-BA67B7CF3BB8}" srcOrd="0" destOrd="0" presId="urn:microsoft.com/office/officeart/2005/8/layout/process1"/>
    <dgm:cxn modelId="{9E7772D5-FD5F-48A4-B2E9-339244CE397E}" type="presOf" srcId="{7843D82C-0BC6-4FA6-9068-2E46E36729FD}" destId="{6C715448-2874-4FDD-9691-2F3789993986}" srcOrd="0" destOrd="0" presId="urn:microsoft.com/office/officeart/2005/8/layout/process1"/>
    <dgm:cxn modelId="{BC2E9D0E-CC1D-4A80-9EC3-E13ECFC5287D}" type="presOf" srcId="{F235A128-3751-4964-8B3D-59300D1E2C3F}" destId="{707C9C70-B9B3-4681-937D-B6CE4672F251}" srcOrd="0" destOrd="0" presId="urn:microsoft.com/office/officeart/2005/8/layout/process1"/>
    <dgm:cxn modelId="{D32C861F-3B77-4717-B14F-82EBDD4FBA4E}" type="presOf" srcId="{A4BE8C8A-1140-4D1A-8A51-E6AA195E8C1E}" destId="{AC85650E-239B-4548-BD4E-812FE1325A38}" srcOrd="0" destOrd="0" presId="urn:microsoft.com/office/officeart/2005/8/layout/process1"/>
    <dgm:cxn modelId="{AFBCE32C-0AD7-427D-ADF2-ED138BB0F323}" srcId="{1C95B1E7-1500-4058-B8EC-068CFEF547E7}" destId="{AB55BA12-0E4B-4982-A258-7ED7A3CD4693}" srcOrd="3" destOrd="0" parTransId="{B38E8A40-2AAC-4CB2-9A3E-7C3A1EBAABCC}" sibTransId="{83FA4283-F4FE-4273-B1AD-B79E54787111}"/>
    <dgm:cxn modelId="{80D00027-FCDF-4B74-9A10-A6E7B6587752}" type="presOf" srcId="{28E297D9-FB77-48AD-B6C6-000FC22EA2EB}" destId="{58714FA7-4354-49DB-AAE5-33712A97B95E}" srcOrd="1" destOrd="0" presId="urn:microsoft.com/office/officeart/2005/8/layout/process1"/>
    <dgm:cxn modelId="{F81B6D33-B969-4010-84A5-EA04096A8624}" type="presOf" srcId="{E4958A3B-5E25-4250-A23C-B32DC45321C9}" destId="{CAE1DA38-E400-4623-AF85-8FE26833E15C}" srcOrd="1" destOrd="0" presId="urn:microsoft.com/office/officeart/2005/8/layout/process1"/>
    <dgm:cxn modelId="{FB2E2A7C-06DD-4CE1-A60B-CAB50229DF25}" type="presOf" srcId="{1C95B1E7-1500-4058-B8EC-068CFEF547E7}" destId="{CA16ABBD-2DA6-417C-86D6-B36D873A0233}" srcOrd="0" destOrd="0" presId="urn:microsoft.com/office/officeart/2005/8/layout/process1"/>
    <dgm:cxn modelId="{FF44BA39-20C8-4E80-97B6-883FD3B30A9C}" type="presOf" srcId="{83FA4283-F4FE-4273-B1AD-B79E54787111}" destId="{9D8C50A3-7CE2-4FCD-8C9B-E307F04A6664}" srcOrd="0" destOrd="0" presId="urn:microsoft.com/office/officeart/2005/8/layout/process1"/>
    <dgm:cxn modelId="{4B38F64C-3196-424D-859A-AD8D7403E726}" type="presOf" srcId="{E4958A3B-5E25-4250-A23C-B32DC45321C9}" destId="{4333F134-65E2-4FB8-83A2-1D7D3C13AFE3}" srcOrd="0" destOrd="0" presId="urn:microsoft.com/office/officeart/2005/8/layout/process1"/>
    <dgm:cxn modelId="{DFED0B98-EDC7-4074-842A-A383EC09BCD8}" type="presOf" srcId="{83FA4283-F4FE-4273-B1AD-B79E54787111}" destId="{7506EB31-F9A3-4AF3-8862-57B4DC004326}" srcOrd="1" destOrd="0" presId="urn:microsoft.com/office/officeart/2005/8/layout/process1"/>
    <dgm:cxn modelId="{841661CC-756F-4306-8BC8-310B8F5CBE69}" type="presOf" srcId="{EEBC1B4B-5B3E-4576-B817-A1D724A64D69}" destId="{3076A7BF-3D68-4B23-8FD6-A1E1EBC92877}" srcOrd="0" destOrd="0" presId="urn:microsoft.com/office/officeart/2005/8/layout/process1"/>
    <dgm:cxn modelId="{DE3DAB3C-B111-4DBB-A16E-D20DB05D1E26}" srcId="{1C95B1E7-1500-4058-B8EC-068CFEF547E7}" destId="{EEBC1B4B-5B3E-4576-B817-A1D724A64D69}" srcOrd="0" destOrd="0" parTransId="{C83E4179-8085-46D9-B923-3FABC5C62F8F}" sibTransId="{28E297D9-FB77-48AD-B6C6-000FC22EA2EB}"/>
    <dgm:cxn modelId="{CF272F27-AEBB-4983-93F1-ECCDB0FFB8DC}" type="presOf" srcId="{91E0BE7E-8F62-479B-BED5-5044C1F6BB91}" destId="{52246F97-720D-4FE4-A527-D7A71E70865C}" srcOrd="0" destOrd="0" presId="urn:microsoft.com/office/officeart/2005/8/layout/process1"/>
    <dgm:cxn modelId="{9812B1A0-950F-45E2-A1D0-6C7F124B996D}" type="presOf" srcId="{28E297D9-FB77-48AD-B6C6-000FC22EA2EB}" destId="{4758D253-B9E4-40A0-B04F-A5103E1DAC0E}" srcOrd="0" destOrd="0" presId="urn:microsoft.com/office/officeart/2005/8/layout/process1"/>
    <dgm:cxn modelId="{F44A7DB6-C927-4F14-8432-DE70ADB4522B}" srcId="{1C95B1E7-1500-4058-B8EC-068CFEF547E7}" destId="{91E0BE7E-8F62-479B-BED5-5044C1F6BB91}" srcOrd="4" destOrd="0" parTransId="{A8C44241-26B0-425C-B91C-CC84DC23403A}" sibTransId="{801B8EEE-E06F-4ECA-A41A-12F425E18649}"/>
    <dgm:cxn modelId="{68C1BD5F-2C2B-485E-8C25-2BDC4D6545D4}" type="presParOf" srcId="{CA16ABBD-2DA6-417C-86D6-B36D873A0233}" destId="{3076A7BF-3D68-4B23-8FD6-A1E1EBC92877}" srcOrd="0" destOrd="0" presId="urn:microsoft.com/office/officeart/2005/8/layout/process1"/>
    <dgm:cxn modelId="{D98DDA1E-D18D-403C-B534-6E8524A44C05}" type="presParOf" srcId="{CA16ABBD-2DA6-417C-86D6-B36D873A0233}" destId="{4758D253-B9E4-40A0-B04F-A5103E1DAC0E}" srcOrd="1" destOrd="0" presId="urn:microsoft.com/office/officeart/2005/8/layout/process1"/>
    <dgm:cxn modelId="{D42C7151-4468-4697-92A1-632380FC2B76}" type="presParOf" srcId="{4758D253-B9E4-40A0-B04F-A5103E1DAC0E}" destId="{58714FA7-4354-49DB-AAE5-33712A97B95E}" srcOrd="0" destOrd="0" presId="urn:microsoft.com/office/officeart/2005/8/layout/process1"/>
    <dgm:cxn modelId="{8B8F6BA5-C806-4B9F-B295-96DFCC014061}" type="presParOf" srcId="{CA16ABBD-2DA6-417C-86D6-B36D873A0233}" destId="{AC85650E-239B-4548-BD4E-812FE1325A38}" srcOrd="2" destOrd="0" presId="urn:microsoft.com/office/officeart/2005/8/layout/process1"/>
    <dgm:cxn modelId="{EE1826E8-0417-4F9E-A0B6-563698E46754}" type="presParOf" srcId="{CA16ABBD-2DA6-417C-86D6-B36D873A0233}" destId="{4333F134-65E2-4FB8-83A2-1D7D3C13AFE3}" srcOrd="3" destOrd="0" presId="urn:microsoft.com/office/officeart/2005/8/layout/process1"/>
    <dgm:cxn modelId="{D7339C24-D82C-4DC1-A35E-5F6C74DEF149}" type="presParOf" srcId="{4333F134-65E2-4FB8-83A2-1D7D3C13AFE3}" destId="{CAE1DA38-E400-4623-AF85-8FE26833E15C}" srcOrd="0" destOrd="0" presId="urn:microsoft.com/office/officeart/2005/8/layout/process1"/>
    <dgm:cxn modelId="{561D1C47-C7A6-4632-8DAF-CFA7A35AEA87}" type="presParOf" srcId="{CA16ABBD-2DA6-417C-86D6-B36D873A0233}" destId="{6C715448-2874-4FDD-9691-2F3789993986}" srcOrd="4" destOrd="0" presId="urn:microsoft.com/office/officeart/2005/8/layout/process1"/>
    <dgm:cxn modelId="{F7656ABE-6C67-43D3-AA0A-3527FB1AB81D}" type="presParOf" srcId="{CA16ABBD-2DA6-417C-86D6-B36D873A0233}" destId="{707C9C70-B9B3-4681-937D-B6CE4672F251}" srcOrd="5" destOrd="0" presId="urn:microsoft.com/office/officeart/2005/8/layout/process1"/>
    <dgm:cxn modelId="{E95CB7D7-51EE-41C1-85EB-4ED1895E3EFD}" type="presParOf" srcId="{707C9C70-B9B3-4681-937D-B6CE4672F251}" destId="{7EA0B982-2134-4341-A0D3-445D9488D4D9}" srcOrd="0" destOrd="0" presId="urn:microsoft.com/office/officeart/2005/8/layout/process1"/>
    <dgm:cxn modelId="{11F706E3-18CE-4652-AE93-6281E6F4AF15}" type="presParOf" srcId="{CA16ABBD-2DA6-417C-86D6-B36D873A0233}" destId="{912A8672-3B9B-4645-ABFA-BA67B7CF3BB8}" srcOrd="6" destOrd="0" presId="urn:microsoft.com/office/officeart/2005/8/layout/process1"/>
    <dgm:cxn modelId="{1791501F-70CB-4603-8EAD-B458F43AA44C}" type="presParOf" srcId="{CA16ABBD-2DA6-417C-86D6-B36D873A0233}" destId="{9D8C50A3-7CE2-4FCD-8C9B-E307F04A6664}" srcOrd="7" destOrd="0" presId="urn:microsoft.com/office/officeart/2005/8/layout/process1"/>
    <dgm:cxn modelId="{FC179194-1545-4C3F-B995-58C63D50392F}" type="presParOf" srcId="{9D8C50A3-7CE2-4FCD-8C9B-E307F04A6664}" destId="{7506EB31-F9A3-4AF3-8862-57B4DC004326}" srcOrd="0" destOrd="0" presId="urn:microsoft.com/office/officeart/2005/8/layout/process1"/>
    <dgm:cxn modelId="{6CDFC2A4-2F3A-4767-BFFA-EB6D7B777FD4}" type="presParOf" srcId="{CA16ABBD-2DA6-417C-86D6-B36D873A0233}" destId="{52246F97-720D-4FE4-A527-D7A71E70865C}"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6A7BF-3D68-4B23-8FD6-A1E1EBC92877}">
      <dsp:nvSpPr>
        <dsp:cNvPr id="0" name=""/>
        <dsp:cNvSpPr/>
      </dsp:nvSpPr>
      <dsp:spPr>
        <a:xfrm>
          <a:off x="4113" y="165393"/>
          <a:ext cx="1275180" cy="76510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kern="1200" dirty="0" smtClean="0">
              <a:latin typeface="Arial Narrow" panose="020B0606020202030204" pitchFamily="34" charset="0"/>
            </a:rPr>
            <a:t>Insumo </a:t>
          </a:r>
          <a:endParaRPr lang="es-PE" sz="1400" kern="1200" dirty="0">
            <a:latin typeface="Arial Narrow" panose="020B0606020202030204" pitchFamily="34" charset="0"/>
          </a:endParaRPr>
        </a:p>
      </dsp:txBody>
      <dsp:txXfrm>
        <a:off x="26522" y="187802"/>
        <a:ext cx="1230362" cy="720290"/>
      </dsp:txXfrm>
    </dsp:sp>
    <dsp:sp modelId="{4758D253-B9E4-40A0-B04F-A5103E1DAC0E}">
      <dsp:nvSpPr>
        <dsp:cNvPr id="0" name=""/>
        <dsp:cNvSpPr/>
      </dsp:nvSpPr>
      <dsp:spPr>
        <a:xfrm>
          <a:off x="1406811" y="389825"/>
          <a:ext cx="270338" cy="31624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PE" sz="1400" kern="1200">
            <a:latin typeface="Arial Narrow" panose="020B0606020202030204" pitchFamily="34" charset="0"/>
          </a:endParaRPr>
        </a:p>
      </dsp:txBody>
      <dsp:txXfrm>
        <a:off x="1406811" y="453074"/>
        <a:ext cx="189237" cy="189746"/>
      </dsp:txXfrm>
    </dsp:sp>
    <dsp:sp modelId="{AC85650E-239B-4548-BD4E-812FE1325A38}">
      <dsp:nvSpPr>
        <dsp:cNvPr id="0" name=""/>
        <dsp:cNvSpPr/>
      </dsp:nvSpPr>
      <dsp:spPr>
        <a:xfrm>
          <a:off x="1789366" y="165393"/>
          <a:ext cx="1275180" cy="76510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kern="1200" dirty="0" smtClean="0">
              <a:latin typeface="Arial Narrow" panose="020B0606020202030204" pitchFamily="34" charset="0"/>
            </a:rPr>
            <a:t>Actividad</a:t>
          </a:r>
          <a:endParaRPr lang="es-PE" sz="1400" kern="1200" dirty="0">
            <a:latin typeface="Arial Narrow" panose="020B0606020202030204" pitchFamily="34" charset="0"/>
          </a:endParaRPr>
        </a:p>
      </dsp:txBody>
      <dsp:txXfrm>
        <a:off x="1811775" y="187802"/>
        <a:ext cx="1230362" cy="720290"/>
      </dsp:txXfrm>
    </dsp:sp>
    <dsp:sp modelId="{4333F134-65E2-4FB8-83A2-1D7D3C13AFE3}">
      <dsp:nvSpPr>
        <dsp:cNvPr id="0" name=""/>
        <dsp:cNvSpPr/>
      </dsp:nvSpPr>
      <dsp:spPr>
        <a:xfrm>
          <a:off x="3192064" y="389825"/>
          <a:ext cx="270338" cy="31624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PE" sz="1400" kern="1200">
            <a:latin typeface="Arial Narrow" panose="020B0606020202030204" pitchFamily="34" charset="0"/>
          </a:endParaRPr>
        </a:p>
      </dsp:txBody>
      <dsp:txXfrm>
        <a:off x="3192064" y="453074"/>
        <a:ext cx="189237" cy="189746"/>
      </dsp:txXfrm>
    </dsp:sp>
    <dsp:sp modelId="{6C715448-2874-4FDD-9691-2F3789993986}">
      <dsp:nvSpPr>
        <dsp:cNvPr id="0" name=""/>
        <dsp:cNvSpPr/>
      </dsp:nvSpPr>
      <dsp:spPr>
        <a:xfrm>
          <a:off x="3574618" y="165393"/>
          <a:ext cx="1275180" cy="76510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kern="1200" dirty="0" smtClean="0">
              <a:latin typeface="Arial Narrow" panose="020B0606020202030204" pitchFamily="34" charset="0"/>
            </a:rPr>
            <a:t>Producto</a:t>
          </a:r>
          <a:endParaRPr lang="es-PE" sz="1400" kern="1200" dirty="0">
            <a:latin typeface="Arial Narrow" panose="020B0606020202030204" pitchFamily="34" charset="0"/>
          </a:endParaRPr>
        </a:p>
      </dsp:txBody>
      <dsp:txXfrm>
        <a:off x="3597027" y="187802"/>
        <a:ext cx="1230362" cy="720290"/>
      </dsp:txXfrm>
    </dsp:sp>
    <dsp:sp modelId="{707C9C70-B9B3-4681-937D-B6CE4672F251}">
      <dsp:nvSpPr>
        <dsp:cNvPr id="0" name=""/>
        <dsp:cNvSpPr/>
      </dsp:nvSpPr>
      <dsp:spPr>
        <a:xfrm>
          <a:off x="4977317" y="389825"/>
          <a:ext cx="270338" cy="31624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PE" sz="1400" kern="1200">
            <a:latin typeface="Arial Narrow" panose="020B0606020202030204" pitchFamily="34" charset="0"/>
          </a:endParaRPr>
        </a:p>
      </dsp:txBody>
      <dsp:txXfrm>
        <a:off x="4977317" y="453074"/>
        <a:ext cx="189237" cy="189746"/>
      </dsp:txXfrm>
    </dsp:sp>
    <dsp:sp modelId="{912A8672-3B9B-4645-ABFA-BA67B7CF3BB8}">
      <dsp:nvSpPr>
        <dsp:cNvPr id="0" name=""/>
        <dsp:cNvSpPr/>
      </dsp:nvSpPr>
      <dsp:spPr>
        <a:xfrm>
          <a:off x="5359871" y="165393"/>
          <a:ext cx="1275180" cy="76510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kern="1200" dirty="0" smtClean="0">
              <a:latin typeface="Arial Narrow" panose="020B0606020202030204" pitchFamily="34" charset="0"/>
            </a:rPr>
            <a:t>Resultado</a:t>
          </a:r>
        </a:p>
        <a:p>
          <a:pPr lvl="0" algn="ctr" defTabSz="622300">
            <a:lnSpc>
              <a:spcPct val="90000"/>
            </a:lnSpc>
            <a:spcBef>
              <a:spcPct val="0"/>
            </a:spcBef>
            <a:spcAft>
              <a:spcPct val="35000"/>
            </a:spcAft>
          </a:pPr>
          <a:r>
            <a:rPr lang="es-PE" sz="1400" kern="1200" dirty="0" smtClean="0">
              <a:latin typeface="Arial Narrow" panose="020B0606020202030204" pitchFamily="34" charset="0"/>
            </a:rPr>
            <a:t>Específico </a:t>
          </a:r>
          <a:endParaRPr lang="es-PE" sz="1400" kern="1200" dirty="0">
            <a:latin typeface="Arial Narrow" panose="020B0606020202030204" pitchFamily="34" charset="0"/>
          </a:endParaRPr>
        </a:p>
      </dsp:txBody>
      <dsp:txXfrm>
        <a:off x="5382280" y="187802"/>
        <a:ext cx="1230362" cy="720290"/>
      </dsp:txXfrm>
    </dsp:sp>
    <dsp:sp modelId="{9D8C50A3-7CE2-4FCD-8C9B-E307F04A6664}">
      <dsp:nvSpPr>
        <dsp:cNvPr id="0" name=""/>
        <dsp:cNvSpPr/>
      </dsp:nvSpPr>
      <dsp:spPr>
        <a:xfrm>
          <a:off x="6762569" y="389825"/>
          <a:ext cx="270338" cy="31624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PE" sz="1400" kern="1200">
            <a:latin typeface="Arial Narrow" panose="020B0606020202030204" pitchFamily="34" charset="0"/>
          </a:endParaRPr>
        </a:p>
      </dsp:txBody>
      <dsp:txXfrm>
        <a:off x="6762569" y="453074"/>
        <a:ext cx="189237" cy="189746"/>
      </dsp:txXfrm>
    </dsp:sp>
    <dsp:sp modelId="{52246F97-720D-4FE4-A527-D7A71E70865C}">
      <dsp:nvSpPr>
        <dsp:cNvPr id="0" name=""/>
        <dsp:cNvSpPr/>
      </dsp:nvSpPr>
      <dsp:spPr>
        <a:xfrm>
          <a:off x="7145124" y="165393"/>
          <a:ext cx="1275180" cy="765108"/>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400" kern="1200" dirty="0" smtClean="0">
              <a:latin typeface="Arial Narrow" panose="020B0606020202030204" pitchFamily="34" charset="0"/>
            </a:rPr>
            <a:t>Resultado </a:t>
          </a:r>
        </a:p>
        <a:p>
          <a:pPr lvl="0" algn="ctr" defTabSz="622300">
            <a:lnSpc>
              <a:spcPct val="90000"/>
            </a:lnSpc>
            <a:spcBef>
              <a:spcPct val="0"/>
            </a:spcBef>
            <a:spcAft>
              <a:spcPct val="35000"/>
            </a:spcAft>
          </a:pPr>
          <a:r>
            <a:rPr lang="es-PE" sz="1400" kern="1200" dirty="0" smtClean="0">
              <a:latin typeface="Arial Narrow" panose="020B0606020202030204" pitchFamily="34" charset="0"/>
            </a:rPr>
            <a:t>Final</a:t>
          </a:r>
          <a:endParaRPr lang="es-PE" sz="1400" kern="1200" dirty="0">
            <a:latin typeface="Arial Narrow" panose="020B0606020202030204" pitchFamily="34" charset="0"/>
          </a:endParaRPr>
        </a:p>
      </dsp:txBody>
      <dsp:txXfrm>
        <a:off x="7167533" y="187802"/>
        <a:ext cx="1230362" cy="72029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D86BD1-89B2-4345-8309-4280265AA695}" type="datetimeFigureOut">
              <a:rPr lang="es-PE" smtClean="0"/>
              <a:pPr/>
              <a:t>04/06/2015</a:t>
            </a:fld>
            <a:endParaRPr lang="es-P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1F63DC-DBD9-48FF-8307-0B270F7281D2}" type="slidenum">
              <a:rPr lang="es-PE" smtClean="0"/>
              <a:pPr/>
              <a:t>‹Nº›</a:t>
            </a:fld>
            <a:endParaRPr lang="es-PE"/>
          </a:p>
        </p:txBody>
      </p:sp>
    </p:spTree>
    <p:extLst>
      <p:ext uri="{BB962C8B-B14F-4D97-AF65-F5344CB8AC3E}">
        <p14:creationId xmlns:p14="http://schemas.microsoft.com/office/powerpoint/2010/main" val="1612911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a:ln/>
        </p:spPr>
      </p:sp>
      <p:sp>
        <p:nvSpPr>
          <p:cNvPr id="4096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PE" smtClean="0">
              <a:latin typeface="Arial" charset="0"/>
            </a:endParaRPr>
          </a:p>
        </p:txBody>
      </p:sp>
      <p:sp>
        <p:nvSpPr>
          <p:cNvPr id="4" name="3 Marcador de número de diapositiva"/>
          <p:cNvSpPr>
            <a:spLocks noGrp="1"/>
          </p:cNvSpPr>
          <p:nvPr>
            <p:ph type="sldNum" sz="quarter" idx="5"/>
          </p:nvPr>
        </p:nvSpPr>
        <p:spPr/>
        <p:txBody>
          <a:bodyPr/>
          <a:lstStyle/>
          <a:p>
            <a:pPr>
              <a:defRPr/>
            </a:pPr>
            <a:fld id="{DE4E0BBC-647C-4959-B899-15ECDAD299AB}" type="slidenum">
              <a:rPr lang="es-PE" smtClean="0"/>
              <a:pPr>
                <a:defRPr/>
              </a:pPr>
              <a:t>11</a:t>
            </a:fld>
            <a:endParaRPr lang="es-PE"/>
          </a:p>
        </p:txBody>
      </p:sp>
    </p:spTree>
    <p:extLst>
      <p:ext uri="{BB962C8B-B14F-4D97-AF65-F5344CB8AC3E}">
        <p14:creationId xmlns:p14="http://schemas.microsoft.com/office/powerpoint/2010/main" val="3000633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895817D0-88E7-4041-9989-597C2F0D6F89}" type="datetimeFigureOut">
              <a:rPr lang="es-PE" smtClean="0"/>
              <a:pPr/>
              <a:t>04/06/2015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A8FA97DF-7839-4ED7-A471-DF1D03D89DF1}" type="slidenum">
              <a:rPr lang="es-PE" smtClean="0"/>
              <a:pPr/>
              <a:t>‹Nº›</a:t>
            </a:fld>
            <a:endParaRPr lang="es-PE"/>
          </a:p>
        </p:txBody>
      </p:sp>
    </p:spTree>
    <p:extLst>
      <p:ext uri="{BB962C8B-B14F-4D97-AF65-F5344CB8AC3E}">
        <p14:creationId xmlns:p14="http://schemas.microsoft.com/office/powerpoint/2010/main" val="1550200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895817D0-88E7-4041-9989-597C2F0D6F89}" type="datetimeFigureOut">
              <a:rPr lang="es-PE" smtClean="0"/>
              <a:pPr/>
              <a:t>04/06/2015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A8FA97DF-7839-4ED7-A471-DF1D03D89DF1}" type="slidenum">
              <a:rPr lang="es-PE" smtClean="0"/>
              <a:pPr/>
              <a:t>‹Nº›</a:t>
            </a:fld>
            <a:endParaRPr lang="es-PE"/>
          </a:p>
        </p:txBody>
      </p:sp>
    </p:spTree>
    <p:extLst>
      <p:ext uri="{BB962C8B-B14F-4D97-AF65-F5344CB8AC3E}">
        <p14:creationId xmlns:p14="http://schemas.microsoft.com/office/powerpoint/2010/main" val="236800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895817D0-88E7-4041-9989-597C2F0D6F89}" type="datetimeFigureOut">
              <a:rPr lang="es-PE" smtClean="0"/>
              <a:pPr/>
              <a:t>04/06/2015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A8FA97DF-7839-4ED7-A471-DF1D03D89DF1}" type="slidenum">
              <a:rPr lang="es-PE" smtClean="0"/>
              <a:pPr/>
              <a:t>‹Nº›</a:t>
            </a:fld>
            <a:endParaRPr lang="es-PE"/>
          </a:p>
        </p:txBody>
      </p:sp>
    </p:spTree>
    <p:extLst>
      <p:ext uri="{BB962C8B-B14F-4D97-AF65-F5344CB8AC3E}">
        <p14:creationId xmlns:p14="http://schemas.microsoft.com/office/powerpoint/2010/main" val="427883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895817D0-88E7-4041-9989-597C2F0D6F89}" type="datetimeFigureOut">
              <a:rPr lang="es-PE" smtClean="0"/>
              <a:pPr/>
              <a:t>04/06/2015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A8FA97DF-7839-4ED7-A471-DF1D03D89DF1}" type="slidenum">
              <a:rPr lang="es-PE" smtClean="0"/>
              <a:pPr/>
              <a:t>‹Nº›</a:t>
            </a:fld>
            <a:endParaRPr lang="es-PE"/>
          </a:p>
        </p:txBody>
      </p:sp>
    </p:spTree>
    <p:extLst>
      <p:ext uri="{BB962C8B-B14F-4D97-AF65-F5344CB8AC3E}">
        <p14:creationId xmlns:p14="http://schemas.microsoft.com/office/powerpoint/2010/main" val="13159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5817D0-88E7-4041-9989-597C2F0D6F89}" type="datetimeFigureOut">
              <a:rPr lang="es-PE" smtClean="0"/>
              <a:pPr/>
              <a:t>04/06/2015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A8FA97DF-7839-4ED7-A471-DF1D03D89DF1}" type="slidenum">
              <a:rPr lang="es-PE" smtClean="0"/>
              <a:pPr/>
              <a:t>‹Nº›</a:t>
            </a:fld>
            <a:endParaRPr lang="es-PE"/>
          </a:p>
        </p:txBody>
      </p:sp>
    </p:spTree>
    <p:extLst>
      <p:ext uri="{BB962C8B-B14F-4D97-AF65-F5344CB8AC3E}">
        <p14:creationId xmlns:p14="http://schemas.microsoft.com/office/powerpoint/2010/main" val="3927193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895817D0-88E7-4041-9989-597C2F0D6F89}" type="datetimeFigureOut">
              <a:rPr lang="es-PE" smtClean="0"/>
              <a:pPr/>
              <a:t>04/06/2015</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A8FA97DF-7839-4ED7-A471-DF1D03D89DF1}" type="slidenum">
              <a:rPr lang="es-PE" smtClean="0"/>
              <a:pPr/>
              <a:t>‹Nº›</a:t>
            </a:fld>
            <a:endParaRPr lang="es-PE"/>
          </a:p>
        </p:txBody>
      </p:sp>
    </p:spTree>
    <p:extLst>
      <p:ext uri="{BB962C8B-B14F-4D97-AF65-F5344CB8AC3E}">
        <p14:creationId xmlns:p14="http://schemas.microsoft.com/office/powerpoint/2010/main" val="4266614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895817D0-88E7-4041-9989-597C2F0D6F89}" type="datetimeFigureOut">
              <a:rPr lang="es-PE" smtClean="0"/>
              <a:pPr/>
              <a:t>04/06/2015</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A8FA97DF-7839-4ED7-A471-DF1D03D89DF1}" type="slidenum">
              <a:rPr lang="es-PE" smtClean="0"/>
              <a:pPr/>
              <a:t>‹Nº›</a:t>
            </a:fld>
            <a:endParaRPr lang="es-PE"/>
          </a:p>
        </p:txBody>
      </p:sp>
    </p:spTree>
    <p:extLst>
      <p:ext uri="{BB962C8B-B14F-4D97-AF65-F5344CB8AC3E}">
        <p14:creationId xmlns:p14="http://schemas.microsoft.com/office/powerpoint/2010/main" val="1729568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895817D0-88E7-4041-9989-597C2F0D6F89}" type="datetimeFigureOut">
              <a:rPr lang="es-PE" smtClean="0"/>
              <a:pPr/>
              <a:t>04/06/2015</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A8FA97DF-7839-4ED7-A471-DF1D03D89DF1}" type="slidenum">
              <a:rPr lang="es-PE" smtClean="0"/>
              <a:pPr/>
              <a:t>‹Nº›</a:t>
            </a:fld>
            <a:endParaRPr lang="es-PE"/>
          </a:p>
        </p:txBody>
      </p:sp>
    </p:spTree>
    <p:extLst>
      <p:ext uri="{BB962C8B-B14F-4D97-AF65-F5344CB8AC3E}">
        <p14:creationId xmlns:p14="http://schemas.microsoft.com/office/powerpoint/2010/main" val="2999538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5817D0-88E7-4041-9989-597C2F0D6F89}" type="datetimeFigureOut">
              <a:rPr lang="es-PE" smtClean="0"/>
              <a:pPr/>
              <a:t>04/06/2015</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A8FA97DF-7839-4ED7-A471-DF1D03D89DF1}" type="slidenum">
              <a:rPr lang="es-PE" smtClean="0"/>
              <a:pPr/>
              <a:t>‹Nº›</a:t>
            </a:fld>
            <a:endParaRPr lang="es-PE"/>
          </a:p>
        </p:txBody>
      </p:sp>
    </p:spTree>
    <p:extLst>
      <p:ext uri="{BB962C8B-B14F-4D97-AF65-F5344CB8AC3E}">
        <p14:creationId xmlns:p14="http://schemas.microsoft.com/office/powerpoint/2010/main" val="3949868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5817D0-88E7-4041-9989-597C2F0D6F89}" type="datetimeFigureOut">
              <a:rPr lang="es-PE" smtClean="0"/>
              <a:pPr/>
              <a:t>04/06/2015</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A8FA97DF-7839-4ED7-A471-DF1D03D89DF1}" type="slidenum">
              <a:rPr lang="es-PE" smtClean="0"/>
              <a:pPr/>
              <a:t>‹Nº›</a:t>
            </a:fld>
            <a:endParaRPr lang="es-PE"/>
          </a:p>
        </p:txBody>
      </p:sp>
    </p:spTree>
    <p:extLst>
      <p:ext uri="{BB962C8B-B14F-4D97-AF65-F5344CB8AC3E}">
        <p14:creationId xmlns:p14="http://schemas.microsoft.com/office/powerpoint/2010/main" val="3424521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5817D0-88E7-4041-9989-597C2F0D6F89}" type="datetimeFigureOut">
              <a:rPr lang="es-PE" smtClean="0"/>
              <a:pPr/>
              <a:t>04/06/2015</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A8FA97DF-7839-4ED7-A471-DF1D03D89DF1}" type="slidenum">
              <a:rPr lang="es-PE" smtClean="0"/>
              <a:pPr/>
              <a:t>‹Nº›</a:t>
            </a:fld>
            <a:endParaRPr lang="es-PE"/>
          </a:p>
        </p:txBody>
      </p:sp>
    </p:spTree>
    <p:extLst>
      <p:ext uri="{BB962C8B-B14F-4D97-AF65-F5344CB8AC3E}">
        <p14:creationId xmlns:p14="http://schemas.microsoft.com/office/powerpoint/2010/main" val="1695375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817D0-88E7-4041-9989-597C2F0D6F89}" type="datetimeFigureOut">
              <a:rPr lang="es-PE" smtClean="0"/>
              <a:pPr/>
              <a:t>04/06/2015</a:t>
            </a:fld>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97DF-7839-4ED7-A471-DF1D03D89DF1}" type="slidenum">
              <a:rPr lang="es-PE" smtClean="0"/>
              <a:pPr/>
              <a:t>‹Nº›</a:t>
            </a:fld>
            <a:endParaRPr lang="es-PE"/>
          </a:p>
        </p:txBody>
      </p:sp>
    </p:spTree>
    <p:extLst>
      <p:ext uri="{BB962C8B-B14F-4D97-AF65-F5344CB8AC3E}">
        <p14:creationId xmlns:p14="http://schemas.microsoft.com/office/powerpoint/2010/main" val="2697037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proyectos.inei.gob.pe/endes/images/ppr2014_1s.pdf" TargetMode="External"/><Relationship Id="rId1" Type="http://schemas.openxmlformats.org/officeDocument/2006/relationships/slideLayout" Target="../slideLayouts/slideLayout2.xml"/><Relationship Id="rId5" Type="http://schemas.openxmlformats.org/officeDocument/2006/relationships/hyperlink" Target="http://iinei.inei.gob.pe/microdatos/" TargetMode="Externa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iinei.inei.gob.pe/microdato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12 Imagen" descr="FONDO_MOD_2-01.t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9" name="1 Título"/>
          <p:cNvSpPr txBox="1">
            <a:spLocks/>
          </p:cNvSpPr>
          <p:nvPr/>
        </p:nvSpPr>
        <p:spPr>
          <a:xfrm>
            <a:off x="3248787" y="6120656"/>
            <a:ext cx="2614613" cy="620712"/>
          </a:xfrm>
          <a:prstGeom prst="rect">
            <a:avLst/>
          </a:prstGeom>
        </p:spPr>
        <p:txBody>
          <a:bodyPr anchor="ctr">
            <a:normAutofit/>
          </a:bodyPr>
          <a:lstStyle/>
          <a:p>
            <a:pPr fontAlgn="auto">
              <a:spcAft>
                <a:spcPts val="0"/>
              </a:spcAft>
              <a:defRPr/>
            </a:pPr>
            <a:r>
              <a:rPr lang="es-ES" sz="1600" kern="1500" dirty="0" smtClean="0">
                <a:latin typeface="Arial Narrow" pitchFamily="34" charset="0"/>
                <a:ea typeface="+mj-ea"/>
                <a:cs typeface="+mj-cs"/>
              </a:rPr>
              <a:t>Lima, Junio 2015</a:t>
            </a:r>
            <a:endParaRPr lang="es-ES" sz="1600" kern="1500" dirty="0">
              <a:solidFill>
                <a:schemeClr val="bg1"/>
              </a:solidFill>
              <a:latin typeface="Arial Narrow" pitchFamily="34" charset="0"/>
              <a:ea typeface="+mj-ea"/>
              <a:cs typeface="+mj-cs"/>
            </a:endParaRPr>
          </a:p>
        </p:txBody>
      </p:sp>
      <p:sp>
        <p:nvSpPr>
          <p:cNvPr id="15" name="14 Rectángulo"/>
          <p:cNvSpPr/>
          <p:nvPr/>
        </p:nvSpPr>
        <p:spPr>
          <a:xfrm flipH="1">
            <a:off x="3059832" y="2509426"/>
            <a:ext cx="57688" cy="19276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chemeClr val="bg1"/>
              </a:solidFill>
            </a:endParaRPr>
          </a:p>
        </p:txBody>
      </p:sp>
      <p:sp>
        <p:nvSpPr>
          <p:cNvPr id="16" name="15 Rectángulo"/>
          <p:cNvSpPr/>
          <p:nvPr/>
        </p:nvSpPr>
        <p:spPr>
          <a:xfrm flipH="1">
            <a:off x="3085802" y="5013325"/>
            <a:ext cx="46038" cy="15843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chemeClr val="bg1"/>
              </a:solidFill>
            </a:endParaRPr>
          </a:p>
        </p:txBody>
      </p:sp>
      <p:sp>
        <p:nvSpPr>
          <p:cNvPr id="15369" name="1 Título"/>
          <p:cNvSpPr>
            <a:spLocks noGrp="1"/>
          </p:cNvSpPr>
          <p:nvPr>
            <p:ph type="ctrTitle"/>
          </p:nvPr>
        </p:nvSpPr>
        <p:spPr>
          <a:xfrm>
            <a:off x="3203575" y="2276872"/>
            <a:ext cx="5329238" cy="2006930"/>
          </a:xfrm>
        </p:spPr>
        <p:txBody>
          <a:bodyPr>
            <a:normAutofit/>
          </a:bodyPr>
          <a:lstStyle/>
          <a:p>
            <a:pPr>
              <a:defRPr/>
            </a:pPr>
            <a:r>
              <a:rPr lang="es-ES" sz="2800" b="1" kern="1000" spc="-100" dirty="0">
                <a:latin typeface="Arial Narrow" pitchFamily="34" charset="0"/>
              </a:rPr>
              <a:t>Monitoreo de Indicadores de desempeño (MEF)</a:t>
            </a:r>
            <a:endParaRPr lang="es-ES" sz="2800" i="1" kern="1000" spc="-100" dirty="0">
              <a:latin typeface="Arial Narrow" pitchFamily="34" charset="0"/>
            </a:endParaRPr>
          </a:p>
        </p:txBody>
      </p:sp>
      <p:sp>
        <p:nvSpPr>
          <p:cNvPr id="12" name="11 Rectángulo"/>
          <p:cNvSpPr/>
          <p:nvPr/>
        </p:nvSpPr>
        <p:spPr>
          <a:xfrm>
            <a:off x="3248787" y="4941168"/>
            <a:ext cx="4102533" cy="1477328"/>
          </a:xfrm>
          <a:prstGeom prst="rect">
            <a:avLst/>
          </a:prstGeom>
        </p:spPr>
        <p:txBody>
          <a:bodyPr wrap="square">
            <a:spAutoFit/>
          </a:bodyPr>
          <a:lstStyle/>
          <a:p>
            <a:r>
              <a:rPr lang="es-PE" b="1" dirty="0" smtClean="0">
                <a:latin typeface="Arial Narrow" pitchFamily="34" charset="0"/>
              </a:rPr>
              <a:t>Alfonso Gutiérrez Aguado</a:t>
            </a:r>
          </a:p>
          <a:p>
            <a:r>
              <a:rPr lang="es-PE" b="1" dirty="0" smtClean="0">
                <a:latin typeface="Arial Narrow" pitchFamily="34" charset="0"/>
              </a:rPr>
              <a:t>Analista Presupuestal</a:t>
            </a:r>
          </a:p>
          <a:p>
            <a:r>
              <a:rPr lang="es-PE" b="1" dirty="0" smtClean="0">
                <a:latin typeface="Arial Narrow" pitchFamily="34" charset="0"/>
              </a:rPr>
              <a:t>Dirección Presupuesto Temático</a:t>
            </a:r>
          </a:p>
          <a:p>
            <a:r>
              <a:rPr lang="es-PE" dirty="0" smtClean="0">
                <a:latin typeface="Arial Narrow" pitchFamily="34" charset="0"/>
              </a:rPr>
              <a:t>Dirección General de Presupuesto Público</a:t>
            </a:r>
          </a:p>
          <a:p>
            <a:r>
              <a:rPr lang="es-PE" dirty="0" smtClean="0">
                <a:latin typeface="Arial Narrow" pitchFamily="34" charset="0"/>
              </a:rPr>
              <a:t>MEF</a:t>
            </a:r>
            <a:endParaRPr lang="es-PE" dirty="0">
              <a:latin typeface="Arial Narrow" pitchFamily="34" charset="0"/>
            </a:endParaRPr>
          </a:p>
        </p:txBody>
      </p:sp>
      <p:sp>
        <p:nvSpPr>
          <p:cNvPr id="13" name="1 Título"/>
          <p:cNvSpPr txBox="1">
            <a:spLocks/>
          </p:cNvSpPr>
          <p:nvPr/>
        </p:nvSpPr>
        <p:spPr>
          <a:xfrm>
            <a:off x="3275210" y="1268760"/>
            <a:ext cx="5329238" cy="85571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 sz="2700" b="0" i="0" u="none" strike="noStrike" kern="1000" cap="none" spc="-10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320290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7"/>
          <p:cNvSpPr txBox="1">
            <a:spLocks noChangeArrowheads="1"/>
          </p:cNvSpPr>
          <p:nvPr/>
        </p:nvSpPr>
        <p:spPr bwMode="auto">
          <a:xfrm>
            <a:off x="0" y="0"/>
            <a:ext cx="9144000" cy="369332"/>
          </a:xfrm>
          <a:prstGeom prst="rect">
            <a:avLst/>
          </a:prstGeom>
          <a:solidFill>
            <a:schemeClr val="accent2"/>
          </a:solidFill>
          <a:ln w="9525">
            <a:noFill/>
            <a:miter lim="800000"/>
            <a:headEnd/>
            <a:tailEnd/>
          </a:ln>
          <a:effectLst/>
        </p:spPr>
        <p:txBody>
          <a:bodyPr>
            <a:spAutoFit/>
          </a:bodyPr>
          <a:lstStyle/>
          <a:p>
            <a:pPr algn="ctr"/>
            <a:r>
              <a:rPr lang="es-PE" dirty="0" smtClean="0">
                <a:solidFill>
                  <a:schemeClr val="bg1"/>
                </a:solidFill>
                <a:latin typeface="Impact" pitchFamily="34" charset="0"/>
              </a:rPr>
              <a:t>Programa Presupuestal  0131 - Control y Prevención en Salud Mental</a:t>
            </a:r>
          </a:p>
        </p:txBody>
      </p:sp>
      <p:sp>
        <p:nvSpPr>
          <p:cNvPr id="4" name="3 Rectángulo redondeado"/>
          <p:cNvSpPr/>
          <p:nvPr/>
        </p:nvSpPr>
        <p:spPr>
          <a:xfrm>
            <a:off x="107504" y="545514"/>
            <a:ext cx="2808312" cy="6051838"/>
          </a:xfrm>
          <a:prstGeom prst="roundRect">
            <a:avLst>
              <a:gd name="adj" fmla="val 3877"/>
            </a:avLst>
          </a:prstGeom>
          <a:solidFill>
            <a:schemeClr val="tx2">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PE" sz="1600" dirty="0">
              <a:solidFill>
                <a:schemeClr val="tx1"/>
              </a:solidFill>
              <a:latin typeface="Arial Narrow" panose="020B0606020202030204" pitchFamily="34" charset="0"/>
            </a:endParaRPr>
          </a:p>
        </p:txBody>
      </p:sp>
      <p:sp>
        <p:nvSpPr>
          <p:cNvPr id="6" name="5 Llamada de flecha hacia abajo"/>
          <p:cNvSpPr/>
          <p:nvPr/>
        </p:nvSpPr>
        <p:spPr>
          <a:xfrm>
            <a:off x="3203848" y="1988840"/>
            <a:ext cx="5832648" cy="2448272"/>
          </a:xfrm>
          <a:prstGeom prst="downArrowCallout">
            <a:avLst>
              <a:gd name="adj1" fmla="val 6391"/>
              <a:gd name="adj2" fmla="val 7013"/>
              <a:gd name="adj3" fmla="val 2010"/>
              <a:gd name="adj4" fmla="val 94490"/>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latin typeface="Arial Narrow" panose="020B0606020202030204" pitchFamily="34" charset="0"/>
            </a:endParaRPr>
          </a:p>
        </p:txBody>
      </p:sp>
      <p:sp>
        <p:nvSpPr>
          <p:cNvPr id="7" name="6 Llamada de flecha a la izquierda"/>
          <p:cNvSpPr/>
          <p:nvPr/>
        </p:nvSpPr>
        <p:spPr>
          <a:xfrm>
            <a:off x="2915816" y="4941168"/>
            <a:ext cx="6120680" cy="576064"/>
          </a:xfrm>
          <a:prstGeom prst="leftArrowCallout">
            <a:avLst>
              <a:gd name="adj1" fmla="val 36205"/>
              <a:gd name="adj2" fmla="val 32470"/>
              <a:gd name="adj3" fmla="val 25000"/>
              <a:gd name="adj4" fmla="val 94807"/>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smtClean="0">
                <a:solidFill>
                  <a:schemeClr val="bg1"/>
                </a:solidFill>
                <a:effectLst>
                  <a:outerShdw blurRad="38100" dist="38100" dir="2700000" algn="tl">
                    <a:srgbClr val="000000">
                      <a:alpha val="43137"/>
                    </a:srgbClr>
                  </a:outerShdw>
                </a:effectLst>
                <a:latin typeface="Arial Narrow" pitchFamily="34" charset="0"/>
              </a:rPr>
              <a:t>Conducción y gestión del Programa Presupuestal</a:t>
            </a:r>
          </a:p>
          <a:p>
            <a:pPr algn="ctr"/>
            <a:r>
              <a:rPr lang="es-PE" sz="1600" b="1" dirty="0" smtClean="0">
                <a:solidFill>
                  <a:schemeClr val="bg1"/>
                </a:solidFill>
                <a:effectLst>
                  <a:outerShdw blurRad="38100" dist="38100" dir="2700000" algn="tl">
                    <a:srgbClr val="000000">
                      <a:alpha val="43137"/>
                    </a:srgbClr>
                  </a:outerShdw>
                </a:effectLst>
                <a:latin typeface="Arial Narrow" pitchFamily="34" charset="0"/>
              </a:rPr>
              <a:t>(Monitoreo, supervisión, evaluación y control)</a:t>
            </a:r>
            <a:endParaRPr lang="es-PE" sz="1600" b="1" dirty="0">
              <a:solidFill>
                <a:schemeClr val="bg1"/>
              </a:solidFill>
              <a:effectLst>
                <a:outerShdw blurRad="38100" dist="38100" dir="2700000" algn="tl">
                  <a:srgbClr val="000000">
                    <a:alpha val="43137"/>
                  </a:srgbClr>
                </a:outerShdw>
              </a:effectLst>
              <a:latin typeface="Arial Narrow" pitchFamily="34" charset="0"/>
            </a:endParaRPr>
          </a:p>
        </p:txBody>
      </p:sp>
      <p:sp>
        <p:nvSpPr>
          <p:cNvPr id="8" name="AutoShape 16"/>
          <p:cNvSpPr>
            <a:spLocks noChangeArrowheads="1"/>
          </p:cNvSpPr>
          <p:nvPr/>
        </p:nvSpPr>
        <p:spPr bwMode="gray">
          <a:xfrm>
            <a:off x="6948264" y="2636912"/>
            <a:ext cx="1944217" cy="1152128"/>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ctr"/>
            <a:r>
              <a:rPr lang="es-PE" sz="1600" b="1" dirty="0" smtClean="0">
                <a:effectLst>
                  <a:outerShdw blurRad="38100" dist="38100" dir="2700000" algn="tl">
                    <a:srgbClr val="000000">
                      <a:alpha val="43137"/>
                    </a:srgbClr>
                  </a:outerShdw>
                </a:effectLst>
                <a:latin typeface="Arial Narrow" pitchFamily="34" charset="0"/>
              </a:rPr>
              <a:t>Adecuada calidad de </a:t>
            </a:r>
          </a:p>
          <a:p>
            <a:pPr algn="ctr"/>
            <a:r>
              <a:rPr lang="es-PE" sz="1600" b="1" dirty="0">
                <a:effectLst>
                  <a:outerShdw blurRad="38100" dist="38100" dir="2700000" algn="tl">
                    <a:srgbClr val="000000">
                      <a:alpha val="43137"/>
                    </a:srgbClr>
                  </a:outerShdw>
                </a:effectLst>
                <a:latin typeface="Arial Narrow" pitchFamily="34" charset="0"/>
              </a:rPr>
              <a:t>v</a:t>
            </a:r>
            <a:r>
              <a:rPr lang="es-PE" sz="1600" b="1" dirty="0" smtClean="0">
                <a:effectLst>
                  <a:outerShdw blurRad="38100" dist="38100" dir="2700000" algn="tl">
                    <a:srgbClr val="000000">
                      <a:alpha val="43137"/>
                    </a:srgbClr>
                  </a:outerShdw>
                </a:effectLst>
                <a:latin typeface="Arial Narrow" pitchFamily="34" charset="0"/>
              </a:rPr>
              <a:t>ida  y productividad </a:t>
            </a:r>
          </a:p>
          <a:p>
            <a:pPr algn="ctr"/>
            <a:r>
              <a:rPr lang="es-PE" sz="1600" b="1" dirty="0" smtClean="0">
                <a:effectLst>
                  <a:outerShdw blurRad="38100" dist="38100" dir="2700000" algn="tl">
                    <a:srgbClr val="000000">
                      <a:alpha val="43137"/>
                    </a:srgbClr>
                  </a:outerShdw>
                </a:effectLst>
                <a:latin typeface="Arial Narrow" pitchFamily="34" charset="0"/>
              </a:rPr>
              <a:t>de la población</a:t>
            </a:r>
          </a:p>
        </p:txBody>
      </p:sp>
      <p:sp>
        <p:nvSpPr>
          <p:cNvPr id="9" name="AutoShape 16"/>
          <p:cNvSpPr>
            <a:spLocks noChangeArrowheads="1"/>
          </p:cNvSpPr>
          <p:nvPr/>
        </p:nvSpPr>
        <p:spPr bwMode="gray">
          <a:xfrm>
            <a:off x="3347864" y="2640078"/>
            <a:ext cx="2929864" cy="1148962"/>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ctr"/>
            <a:r>
              <a:rPr lang="es-PE" sz="1600" dirty="0">
                <a:latin typeface="Arial Narrow" panose="020B0606020202030204" pitchFamily="34" charset="0"/>
              </a:rPr>
              <a:t>Población en riesgo, </a:t>
            </a:r>
            <a:r>
              <a:rPr lang="es-PE" sz="1600" dirty="0" smtClean="0">
                <a:latin typeface="Arial Narrow" pitchFamily="34" charset="0"/>
              </a:rPr>
              <a:t>con </a:t>
            </a:r>
            <a:r>
              <a:rPr lang="es-PE" sz="1600" dirty="0">
                <a:latin typeface="Arial Narrow" pitchFamily="34" charset="0"/>
              </a:rPr>
              <a:t>problemas </a:t>
            </a:r>
            <a:endParaRPr lang="es-PE" sz="1600" dirty="0" smtClean="0">
              <a:latin typeface="Arial Narrow" pitchFamily="34" charset="0"/>
            </a:endParaRPr>
          </a:p>
          <a:p>
            <a:pPr algn="ctr"/>
            <a:r>
              <a:rPr lang="es-PE" sz="1600" dirty="0" smtClean="0">
                <a:latin typeface="Arial Narrow" pitchFamily="34" charset="0"/>
              </a:rPr>
              <a:t>psicosociales </a:t>
            </a:r>
            <a:r>
              <a:rPr lang="es-PE" sz="1600" dirty="0">
                <a:latin typeface="Arial Narrow" pitchFamily="34" charset="0"/>
              </a:rPr>
              <a:t>y  trastornos mentales </a:t>
            </a:r>
            <a:endParaRPr lang="es-PE" sz="1600" dirty="0" smtClean="0">
              <a:latin typeface="Arial Narrow" pitchFamily="34" charset="0"/>
            </a:endParaRPr>
          </a:p>
          <a:p>
            <a:pPr algn="ctr"/>
            <a:r>
              <a:rPr lang="es-PE" sz="1600" dirty="0" smtClean="0">
                <a:latin typeface="Arial Narrow" pitchFamily="34" charset="0"/>
              </a:rPr>
              <a:t>que  </a:t>
            </a:r>
            <a:r>
              <a:rPr lang="es-PE" sz="1600" dirty="0">
                <a:latin typeface="Arial Narrow" pitchFamily="34" charset="0"/>
              </a:rPr>
              <a:t>accede a la </a:t>
            </a:r>
            <a:r>
              <a:rPr lang="es-PE" sz="1600" dirty="0" smtClean="0">
                <a:latin typeface="Arial Narrow" pitchFamily="34" charset="0"/>
              </a:rPr>
              <a:t>atención integral </a:t>
            </a:r>
          </a:p>
          <a:p>
            <a:pPr algn="ctr"/>
            <a:r>
              <a:rPr lang="es-PE" sz="1600" dirty="0" smtClean="0">
                <a:latin typeface="Arial Narrow" pitchFamily="34" charset="0"/>
              </a:rPr>
              <a:t>de </a:t>
            </a:r>
            <a:r>
              <a:rPr lang="es-PE" sz="1600" dirty="0">
                <a:latin typeface="Arial Narrow" pitchFamily="34" charset="0"/>
              </a:rPr>
              <a:t>salud mental</a:t>
            </a:r>
            <a:endParaRPr lang="es-PE" sz="1600" dirty="0" smtClean="0">
              <a:latin typeface="Arial Narrow" pitchFamily="34" charset="0"/>
            </a:endParaRPr>
          </a:p>
        </p:txBody>
      </p:sp>
      <p:sp>
        <p:nvSpPr>
          <p:cNvPr id="10" name="9 Rectángulo"/>
          <p:cNvSpPr/>
          <p:nvPr/>
        </p:nvSpPr>
        <p:spPr>
          <a:xfrm>
            <a:off x="877346" y="548680"/>
            <a:ext cx="1120820" cy="369332"/>
          </a:xfrm>
          <a:prstGeom prst="rect">
            <a:avLst/>
          </a:prstGeom>
          <a:noFill/>
        </p:spPr>
        <p:txBody>
          <a:bodyPr wrap="none" lIns="91440" tIns="45720" rIns="91440" bIns="45720">
            <a:spAutoFit/>
          </a:bodyPr>
          <a:lstStyle/>
          <a:p>
            <a:pPr algn="ct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anose="020B0606020202030204" pitchFamily="34" charset="0"/>
              </a:rPr>
              <a:t>Productos</a:t>
            </a:r>
            <a:endPar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endParaRPr>
          </a:p>
        </p:txBody>
      </p:sp>
      <p:sp>
        <p:nvSpPr>
          <p:cNvPr id="11" name="AutoShape 16"/>
          <p:cNvSpPr>
            <a:spLocks noChangeArrowheads="1"/>
          </p:cNvSpPr>
          <p:nvPr/>
        </p:nvSpPr>
        <p:spPr bwMode="gray">
          <a:xfrm>
            <a:off x="251520" y="908720"/>
            <a:ext cx="2520280" cy="657364"/>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ctr"/>
            <a:r>
              <a:rPr lang="es-PE" sz="1400" dirty="0" smtClean="0">
                <a:latin typeface="Arial Narrow" panose="020B0606020202030204" pitchFamily="34" charset="0"/>
              </a:rPr>
              <a:t>Personas con </a:t>
            </a:r>
            <a:r>
              <a:rPr lang="es-PE" sz="1400" dirty="0" err="1" smtClean="0">
                <a:latin typeface="Arial Narrow" pitchFamily="34" charset="0"/>
              </a:rPr>
              <a:t>transtornos</a:t>
            </a:r>
            <a:r>
              <a:rPr lang="es-PE" sz="1400" dirty="0" smtClean="0">
                <a:latin typeface="Arial Narrow" pitchFamily="34" charset="0"/>
              </a:rPr>
              <a:t> mentales y </a:t>
            </a:r>
          </a:p>
          <a:p>
            <a:pPr algn="ctr"/>
            <a:r>
              <a:rPr lang="es-PE" sz="1400" dirty="0" smtClean="0">
                <a:latin typeface="Arial Narrow" pitchFamily="34" charset="0"/>
              </a:rPr>
              <a:t>Problemas Psicosociales detectadas</a:t>
            </a:r>
          </a:p>
        </p:txBody>
      </p:sp>
      <p:sp>
        <p:nvSpPr>
          <p:cNvPr id="12" name="AutoShape 16"/>
          <p:cNvSpPr>
            <a:spLocks noChangeArrowheads="1"/>
          </p:cNvSpPr>
          <p:nvPr/>
        </p:nvSpPr>
        <p:spPr bwMode="gray">
          <a:xfrm>
            <a:off x="251520" y="1697642"/>
            <a:ext cx="2520280" cy="720080"/>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ctr"/>
            <a:r>
              <a:rPr lang="es-PE" sz="1400" dirty="0" smtClean="0">
                <a:latin typeface="Arial Narrow" pitchFamily="34" charset="0"/>
              </a:rPr>
              <a:t>Población con Problemas </a:t>
            </a:r>
          </a:p>
          <a:p>
            <a:pPr algn="ctr"/>
            <a:r>
              <a:rPr lang="es-PE" sz="1400" dirty="0" smtClean="0">
                <a:latin typeface="Arial Narrow" pitchFamily="34" charset="0"/>
              </a:rPr>
              <a:t>Psicosociales que reciben atención </a:t>
            </a:r>
          </a:p>
          <a:p>
            <a:pPr algn="ctr"/>
            <a:r>
              <a:rPr lang="es-PE" sz="1400" dirty="0" smtClean="0">
                <a:latin typeface="Arial Narrow" pitchFamily="34" charset="0"/>
              </a:rPr>
              <a:t>oportuna y de calidad</a:t>
            </a:r>
            <a:endParaRPr lang="es-PE" sz="1400" dirty="0">
              <a:latin typeface="Arial Narrow" pitchFamily="34" charset="0"/>
            </a:endParaRPr>
          </a:p>
        </p:txBody>
      </p:sp>
      <p:sp>
        <p:nvSpPr>
          <p:cNvPr id="13" name="AutoShape 16"/>
          <p:cNvSpPr>
            <a:spLocks noChangeArrowheads="1"/>
          </p:cNvSpPr>
          <p:nvPr/>
        </p:nvSpPr>
        <p:spPr bwMode="gray">
          <a:xfrm>
            <a:off x="251520" y="2561738"/>
            <a:ext cx="2520280" cy="720080"/>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ctr"/>
            <a:r>
              <a:rPr lang="es-PE" sz="1400" dirty="0" smtClean="0">
                <a:latin typeface="Arial Narrow" panose="020B0606020202030204" pitchFamily="34" charset="0"/>
              </a:rPr>
              <a:t>Personas con </a:t>
            </a:r>
            <a:r>
              <a:rPr lang="es-PE" sz="1400" dirty="0" err="1" smtClean="0">
                <a:latin typeface="Arial Narrow" pitchFamily="34" charset="0"/>
              </a:rPr>
              <a:t>transtornos</a:t>
            </a:r>
            <a:r>
              <a:rPr lang="es-PE" sz="1400" dirty="0" smtClean="0">
                <a:latin typeface="Arial Narrow" pitchFamily="34" charset="0"/>
              </a:rPr>
              <a:t> afectivos y </a:t>
            </a:r>
          </a:p>
          <a:p>
            <a:pPr algn="ctr"/>
            <a:r>
              <a:rPr lang="es-PE" sz="1400" dirty="0" smtClean="0">
                <a:latin typeface="Arial Narrow" pitchFamily="34" charset="0"/>
              </a:rPr>
              <a:t>de ansiedad tratadas oportunamente</a:t>
            </a:r>
            <a:endParaRPr lang="es-PE" sz="1400" dirty="0">
              <a:latin typeface="Arial Narrow" pitchFamily="34" charset="0"/>
            </a:endParaRPr>
          </a:p>
        </p:txBody>
      </p:sp>
      <p:sp>
        <p:nvSpPr>
          <p:cNvPr id="15" name="14 Rectángulo"/>
          <p:cNvSpPr/>
          <p:nvPr/>
        </p:nvSpPr>
        <p:spPr>
          <a:xfrm>
            <a:off x="7096084" y="2154342"/>
            <a:ext cx="1292340" cy="338554"/>
          </a:xfrm>
          <a:prstGeom prst="rect">
            <a:avLst/>
          </a:prstGeom>
          <a:solidFill>
            <a:schemeClr val="tx2">
              <a:lumMod val="60000"/>
              <a:lumOff val="40000"/>
            </a:schemeClr>
          </a:solidFill>
        </p:spPr>
        <p:txBody>
          <a:bodyPr wrap="none" lIns="91440" tIns="45720" rIns="91440" bIns="45720">
            <a:spAutoFit/>
          </a:bodyPr>
          <a:lstStyle/>
          <a:p>
            <a:pPr algn="ctr"/>
            <a:r>
              <a:rPr lang="es-ES"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Resultado final</a:t>
            </a:r>
            <a:endParaRPr lang="es-ES"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16" name="15 Rectángulo"/>
          <p:cNvSpPr/>
          <p:nvPr/>
        </p:nvSpPr>
        <p:spPr>
          <a:xfrm>
            <a:off x="3851341" y="2103820"/>
            <a:ext cx="1742785" cy="338554"/>
          </a:xfrm>
          <a:prstGeom prst="rect">
            <a:avLst/>
          </a:prstGeom>
          <a:solidFill>
            <a:schemeClr val="tx2">
              <a:lumMod val="60000"/>
              <a:lumOff val="40000"/>
            </a:schemeClr>
          </a:solidFill>
        </p:spPr>
        <p:txBody>
          <a:bodyPr wrap="none" lIns="91440" tIns="45720" rIns="91440" bIns="45720">
            <a:spAutoFit/>
          </a:bodyPr>
          <a:lstStyle/>
          <a:p>
            <a:pPr algn="ctr"/>
            <a:r>
              <a:rPr lang="es-ES"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Resultado específico</a:t>
            </a:r>
            <a:endParaRPr lang="es-ES"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14" name="13 Rectángulo"/>
          <p:cNvSpPr/>
          <p:nvPr/>
        </p:nvSpPr>
        <p:spPr>
          <a:xfrm>
            <a:off x="894204" y="6240478"/>
            <a:ext cx="1120820" cy="307777"/>
          </a:xfrm>
          <a:prstGeom prst="rect">
            <a:avLst/>
          </a:prstGeom>
        </p:spPr>
        <p:txBody>
          <a:bodyPr wrap="none">
            <a:spAutoFit/>
          </a:bodyPr>
          <a:lstStyle/>
          <a:p>
            <a:pPr algn="ctr"/>
            <a:r>
              <a:rPr lang="es-PE" sz="1400" dirty="0" smtClean="0">
                <a:latin typeface="Arial Narrow" panose="020B0606020202030204" pitchFamily="34" charset="0"/>
              </a:rPr>
              <a:t>[11 productos]</a:t>
            </a:r>
            <a:endParaRPr lang="es-PE" sz="1400" dirty="0">
              <a:latin typeface="Arial Narrow" pitchFamily="34" charset="0"/>
            </a:endParaRPr>
          </a:p>
        </p:txBody>
      </p:sp>
      <p:sp>
        <p:nvSpPr>
          <p:cNvPr id="2" name="Rectángulo 1"/>
          <p:cNvSpPr/>
          <p:nvPr/>
        </p:nvSpPr>
        <p:spPr>
          <a:xfrm>
            <a:off x="3203848" y="4509120"/>
            <a:ext cx="5832648" cy="288032"/>
          </a:xfrm>
          <a:prstGeom prst="rect">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ctr"/>
            <a:r>
              <a:rPr lang="es-PE" sz="1400" dirty="0" smtClean="0">
                <a:solidFill>
                  <a:schemeClr val="tx1"/>
                </a:solidFill>
                <a:latin typeface="Arial Narrow" panose="020B0606020202030204" pitchFamily="34" charset="0"/>
              </a:rPr>
              <a:t>Acciones comunes</a:t>
            </a:r>
            <a:endParaRPr lang="es-PE" sz="1400" dirty="0">
              <a:solidFill>
                <a:schemeClr val="tx1"/>
              </a:solidFill>
              <a:latin typeface="Arial Narrow" pitchFamily="34" charset="0"/>
            </a:endParaRPr>
          </a:p>
        </p:txBody>
      </p:sp>
      <p:sp>
        <p:nvSpPr>
          <p:cNvPr id="17" name="AutoShape 16"/>
          <p:cNvSpPr>
            <a:spLocks noChangeArrowheads="1"/>
          </p:cNvSpPr>
          <p:nvPr/>
        </p:nvSpPr>
        <p:spPr bwMode="gray">
          <a:xfrm>
            <a:off x="251520" y="3425834"/>
            <a:ext cx="2520280" cy="936104"/>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ctr"/>
            <a:r>
              <a:rPr lang="es-PE" sz="1400" dirty="0" smtClean="0">
                <a:latin typeface="Arial Narrow" panose="020B0606020202030204" pitchFamily="34" charset="0"/>
              </a:rPr>
              <a:t>Personas con </a:t>
            </a:r>
            <a:r>
              <a:rPr lang="es-PE" sz="1400" dirty="0" err="1" smtClean="0">
                <a:latin typeface="Arial Narrow" pitchFamily="34" charset="0"/>
              </a:rPr>
              <a:t>transtornos</a:t>
            </a:r>
            <a:r>
              <a:rPr lang="es-PE" sz="1400" dirty="0" smtClean="0">
                <a:latin typeface="Arial Narrow" pitchFamily="34" charset="0"/>
              </a:rPr>
              <a:t> mentales </a:t>
            </a:r>
          </a:p>
          <a:p>
            <a:pPr algn="ctr"/>
            <a:r>
              <a:rPr lang="es-PE" sz="1400" dirty="0" smtClean="0">
                <a:latin typeface="Arial Narrow" pitchFamily="34" charset="0"/>
              </a:rPr>
              <a:t>y del comportamiento debido al </a:t>
            </a:r>
          </a:p>
          <a:p>
            <a:pPr algn="ctr"/>
            <a:r>
              <a:rPr lang="es-PE" sz="1400" dirty="0" smtClean="0">
                <a:latin typeface="Arial Narrow" pitchFamily="34" charset="0"/>
              </a:rPr>
              <a:t>consumo de alcohol tratadas</a:t>
            </a:r>
          </a:p>
          <a:p>
            <a:pPr algn="ctr"/>
            <a:r>
              <a:rPr lang="es-PE" sz="1400" dirty="0" smtClean="0">
                <a:latin typeface="Arial Narrow" pitchFamily="34" charset="0"/>
              </a:rPr>
              <a:t> oportunamente</a:t>
            </a:r>
            <a:endParaRPr lang="es-PE" sz="1400" dirty="0">
              <a:latin typeface="Arial Narrow" pitchFamily="34" charset="0"/>
            </a:endParaRPr>
          </a:p>
        </p:txBody>
      </p:sp>
      <p:cxnSp>
        <p:nvCxnSpPr>
          <p:cNvPr id="18" name="Conector recto de flecha 17"/>
          <p:cNvCxnSpPr>
            <a:stCxn id="9" idx="3"/>
            <a:endCxn id="8" idx="1"/>
          </p:cNvCxnSpPr>
          <p:nvPr/>
        </p:nvCxnSpPr>
        <p:spPr>
          <a:xfrm flipV="1">
            <a:off x="6277728" y="3212976"/>
            <a:ext cx="670536" cy="158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2" descr="http://cdn.mysitemyway.com/etc-mysitemyway/icons/legacy-previews/icons/3d-glossy-orange-orbs-icons-alphanumeric/104859-3d-glossy-orange-orb-icon-alphanumeric-letter-e.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841" t="8273" r="10426" b="11994"/>
          <a:stretch/>
        </p:blipFill>
        <p:spPr bwMode="auto">
          <a:xfrm>
            <a:off x="6516216" y="2852936"/>
            <a:ext cx="288032" cy="288032"/>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16"/>
          <p:cNvSpPr>
            <a:spLocks noChangeArrowheads="1"/>
          </p:cNvSpPr>
          <p:nvPr/>
        </p:nvSpPr>
        <p:spPr bwMode="gray">
          <a:xfrm>
            <a:off x="251520" y="4509120"/>
            <a:ext cx="2520280" cy="720080"/>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ctr"/>
            <a:r>
              <a:rPr lang="es-PE" sz="1400" dirty="0" smtClean="0">
                <a:latin typeface="Arial Narrow" panose="020B0606020202030204" pitchFamily="34" charset="0"/>
              </a:rPr>
              <a:t>Personas con </a:t>
            </a:r>
            <a:r>
              <a:rPr lang="es-PE" sz="1400" dirty="0" err="1" smtClean="0">
                <a:latin typeface="Arial Narrow" pitchFamily="34" charset="0"/>
              </a:rPr>
              <a:t>transtornos</a:t>
            </a:r>
            <a:r>
              <a:rPr lang="es-PE" sz="1400" dirty="0" smtClean="0">
                <a:latin typeface="Arial Narrow" pitchFamily="34" charset="0"/>
              </a:rPr>
              <a:t> y </a:t>
            </a:r>
          </a:p>
          <a:p>
            <a:pPr algn="ctr"/>
            <a:r>
              <a:rPr lang="es-PE" sz="1400" dirty="0" smtClean="0">
                <a:latin typeface="Arial Narrow" pitchFamily="34" charset="0"/>
              </a:rPr>
              <a:t>síndromes psicóticos </a:t>
            </a:r>
          </a:p>
          <a:p>
            <a:pPr algn="ctr"/>
            <a:r>
              <a:rPr lang="es-PE" sz="1400" dirty="0" smtClean="0">
                <a:latin typeface="Arial Narrow" pitchFamily="34" charset="0"/>
              </a:rPr>
              <a:t>tratadas oportunamente</a:t>
            </a:r>
            <a:endParaRPr lang="es-PE" sz="1400" dirty="0">
              <a:latin typeface="Arial Narrow" pitchFamily="34" charset="0"/>
            </a:endParaRPr>
          </a:p>
        </p:txBody>
      </p:sp>
      <p:sp>
        <p:nvSpPr>
          <p:cNvPr id="24" name="Elipse 23"/>
          <p:cNvSpPr/>
          <p:nvPr/>
        </p:nvSpPr>
        <p:spPr>
          <a:xfrm flipV="1">
            <a:off x="1475656" y="5517232"/>
            <a:ext cx="72008"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Elipse 24"/>
          <p:cNvSpPr/>
          <p:nvPr/>
        </p:nvSpPr>
        <p:spPr>
          <a:xfrm flipV="1">
            <a:off x="1475656" y="5733256"/>
            <a:ext cx="72008"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6" name="Elipse 25"/>
          <p:cNvSpPr/>
          <p:nvPr/>
        </p:nvSpPr>
        <p:spPr>
          <a:xfrm flipV="1">
            <a:off x="1475656" y="5949280"/>
            <a:ext cx="72008"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28" name="Conector recto de flecha 27"/>
          <p:cNvCxnSpPr>
            <a:stCxn id="11" idx="3"/>
            <a:endCxn id="9" idx="1"/>
          </p:cNvCxnSpPr>
          <p:nvPr/>
        </p:nvCxnSpPr>
        <p:spPr>
          <a:xfrm>
            <a:off x="2771800" y="1237402"/>
            <a:ext cx="576064" cy="19771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a:stCxn id="12" idx="3"/>
            <a:endCxn id="9" idx="1"/>
          </p:cNvCxnSpPr>
          <p:nvPr/>
        </p:nvCxnSpPr>
        <p:spPr>
          <a:xfrm>
            <a:off x="2771800" y="2057682"/>
            <a:ext cx="576064" cy="11568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p:cNvCxnSpPr>
            <a:stCxn id="13" idx="3"/>
            <a:endCxn id="9" idx="1"/>
          </p:cNvCxnSpPr>
          <p:nvPr/>
        </p:nvCxnSpPr>
        <p:spPr>
          <a:xfrm>
            <a:off x="2771800" y="2921778"/>
            <a:ext cx="576064" cy="2927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a:stCxn id="17" idx="3"/>
            <a:endCxn id="9" idx="1"/>
          </p:cNvCxnSpPr>
          <p:nvPr/>
        </p:nvCxnSpPr>
        <p:spPr>
          <a:xfrm flipV="1">
            <a:off x="2771800" y="3214559"/>
            <a:ext cx="576064" cy="6793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p:cNvCxnSpPr>
            <a:stCxn id="23" idx="3"/>
          </p:cNvCxnSpPr>
          <p:nvPr/>
        </p:nvCxnSpPr>
        <p:spPr>
          <a:xfrm flipV="1">
            <a:off x="2771800" y="3358575"/>
            <a:ext cx="576064" cy="15105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1" name="Picture 2" descr="http://cdn.mysitemyway.com/etc-mysitemyway/icons/legacy-previews/icons/3d-glossy-orange-orbs-icons-alphanumeric/104859-3d-glossy-orange-orb-icon-alphanumeric-letter-e.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841" t="8273" r="10426" b="11994"/>
          <a:stretch/>
        </p:blipFill>
        <p:spPr bwMode="auto">
          <a:xfrm>
            <a:off x="2843808" y="1886126"/>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http://cdn.mysitemyway.com/etc-mysitemyway/icons/legacy-previews/icons/3d-glossy-orange-orbs-icons-alphanumeric/104859-3d-glossy-orange-orb-icon-alphanumeric-letter-e.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841" t="8273" r="10426" b="11994"/>
          <a:stretch/>
        </p:blipFill>
        <p:spPr bwMode="auto">
          <a:xfrm>
            <a:off x="2866186" y="243181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http://cdn.mysitemyway.com/etc-mysitemyway/icons/legacy-previews/icons/3d-glossy-orange-orbs-icons-alphanumeric/104859-3d-glossy-orange-orb-icon-alphanumeric-letter-e.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841" t="8273" r="10426" b="11994"/>
          <a:stretch/>
        </p:blipFill>
        <p:spPr bwMode="auto">
          <a:xfrm>
            <a:off x="2843808" y="2883451"/>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cdn.mysitemyway.com/etc-mysitemyway/icons/legacy-previews/icons/3d-glossy-orange-orbs-icons-alphanumeric/104859-3d-glossy-orange-orb-icon-alphanumeric-letter-e.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841" t="8273" r="10426" b="11994"/>
          <a:stretch/>
        </p:blipFill>
        <p:spPr bwMode="auto">
          <a:xfrm>
            <a:off x="2844489" y="3459663"/>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http://cdn.mysitemyway.com/etc-mysitemyway/icons/legacy-previews/icons/3d-glossy-orange-orbs-icons-alphanumeric/104859-3d-glossy-orange-orb-icon-alphanumeric-letter-e.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841" t="8273" r="10426" b="11994"/>
          <a:stretch/>
        </p:blipFill>
        <p:spPr bwMode="auto">
          <a:xfrm>
            <a:off x="2879812" y="4162835"/>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459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AutoShape 16"/>
          <p:cNvSpPr>
            <a:spLocks noChangeArrowheads="1"/>
          </p:cNvSpPr>
          <p:nvPr/>
        </p:nvSpPr>
        <p:spPr bwMode="gray">
          <a:xfrm>
            <a:off x="395288" y="1484313"/>
            <a:ext cx="1801812" cy="720725"/>
          </a:xfrm>
          <a:prstGeom prst="roundRect">
            <a:avLst>
              <a:gd name="adj" fmla="val 16667"/>
            </a:avLst>
          </a:prstGeom>
          <a:gradFill rotWithShape="1">
            <a:gsLst>
              <a:gs pos="0">
                <a:srgbClr val="FFE9D4"/>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s-PE" b="1" dirty="0" smtClean="0">
                <a:solidFill>
                  <a:srgbClr val="000000"/>
                </a:solidFill>
                <a:latin typeface="Arial Narrow" pitchFamily="34" charset="0"/>
              </a:rPr>
              <a:t>Programas </a:t>
            </a:r>
            <a:endParaRPr lang="es-PE" b="1" dirty="0">
              <a:solidFill>
                <a:srgbClr val="000000"/>
              </a:solidFill>
              <a:latin typeface="Arial Narrow" pitchFamily="34" charset="0"/>
            </a:endParaRPr>
          </a:p>
          <a:p>
            <a:pPr>
              <a:defRPr/>
            </a:pPr>
            <a:r>
              <a:rPr lang="es-PE" b="1" dirty="0">
                <a:solidFill>
                  <a:srgbClr val="000000"/>
                </a:solidFill>
                <a:latin typeface="Arial Narrow" pitchFamily="34" charset="0"/>
              </a:rPr>
              <a:t>Presupuestal </a:t>
            </a:r>
          </a:p>
        </p:txBody>
      </p:sp>
      <p:sp>
        <p:nvSpPr>
          <p:cNvPr id="8197" name="AutoShape 16"/>
          <p:cNvSpPr>
            <a:spLocks noChangeArrowheads="1"/>
          </p:cNvSpPr>
          <p:nvPr/>
        </p:nvSpPr>
        <p:spPr bwMode="gray">
          <a:xfrm>
            <a:off x="395288" y="2349500"/>
            <a:ext cx="1801812" cy="588963"/>
          </a:xfrm>
          <a:prstGeom prst="roundRect">
            <a:avLst>
              <a:gd name="adj" fmla="val 16667"/>
            </a:avLst>
          </a:prstGeom>
          <a:gradFill rotWithShape="1">
            <a:gsLst>
              <a:gs pos="0">
                <a:srgbClr val="FFE9D4"/>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s-PE" b="1">
                <a:solidFill>
                  <a:srgbClr val="000000"/>
                </a:solidFill>
                <a:latin typeface="Arial Narrow" pitchFamily="34" charset="0"/>
              </a:rPr>
              <a:t>Seguimiento</a:t>
            </a:r>
          </a:p>
        </p:txBody>
      </p:sp>
      <p:sp>
        <p:nvSpPr>
          <p:cNvPr id="8198" name="AutoShape 16"/>
          <p:cNvSpPr>
            <a:spLocks noChangeArrowheads="1"/>
          </p:cNvSpPr>
          <p:nvPr/>
        </p:nvSpPr>
        <p:spPr bwMode="gray">
          <a:xfrm>
            <a:off x="396875" y="3068638"/>
            <a:ext cx="1800225" cy="720725"/>
          </a:xfrm>
          <a:prstGeom prst="roundRect">
            <a:avLst>
              <a:gd name="adj" fmla="val 16667"/>
            </a:avLst>
          </a:prstGeom>
          <a:gradFill rotWithShape="1">
            <a:gsLst>
              <a:gs pos="0">
                <a:srgbClr val="FFE9D4"/>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s-PE" b="1">
                <a:solidFill>
                  <a:srgbClr val="000000"/>
                </a:solidFill>
                <a:latin typeface="Arial Narrow" pitchFamily="34" charset="0"/>
              </a:rPr>
              <a:t>Evaluaciones </a:t>
            </a:r>
          </a:p>
          <a:p>
            <a:pPr>
              <a:defRPr/>
            </a:pPr>
            <a:r>
              <a:rPr lang="es-PE" b="1">
                <a:solidFill>
                  <a:srgbClr val="000000"/>
                </a:solidFill>
                <a:latin typeface="Arial Narrow" pitchFamily="34" charset="0"/>
              </a:rPr>
              <a:t>independientes</a:t>
            </a:r>
          </a:p>
        </p:txBody>
      </p:sp>
      <p:sp>
        <p:nvSpPr>
          <p:cNvPr id="9" name="AutoShape 16"/>
          <p:cNvSpPr>
            <a:spLocks noChangeArrowheads="1"/>
          </p:cNvSpPr>
          <p:nvPr/>
        </p:nvSpPr>
        <p:spPr bwMode="gray">
          <a:xfrm>
            <a:off x="2411413" y="1484313"/>
            <a:ext cx="6192837" cy="720725"/>
          </a:xfrm>
          <a:prstGeom prst="roundRect">
            <a:avLst>
              <a:gd name="adj" fmla="val 16667"/>
            </a:avLst>
          </a:prstGeom>
          <a:solidFill>
            <a:schemeClr val="accent1">
              <a:lumMod val="40000"/>
              <a:lumOff val="60000"/>
            </a:schemeClr>
          </a:soli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s-PE" sz="1600" dirty="0">
                <a:solidFill>
                  <a:prstClr val="black"/>
                </a:solidFill>
                <a:latin typeface="Arial Narrow" pitchFamily="34" charset="0"/>
              </a:rPr>
              <a:t>Comprende </a:t>
            </a:r>
            <a:r>
              <a:rPr lang="es-PE" sz="1600" dirty="0" smtClean="0">
                <a:solidFill>
                  <a:prstClr val="black"/>
                </a:solidFill>
                <a:latin typeface="Arial Narrow" pitchFamily="34" charset="0"/>
              </a:rPr>
              <a:t>el </a:t>
            </a:r>
            <a:r>
              <a:rPr lang="es-PE" sz="1600" b="1" dirty="0" smtClean="0">
                <a:solidFill>
                  <a:srgbClr val="FF0000"/>
                </a:solidFill>
                <a:latin typeface="Arial Narrow" pitchFamily="34" charset="0"/>
              </a:rPr>
              <a:t>diseño</a:t>
            </a:r>
            <a:r>
              <a:rPr lang="es-PE" sz="1600" dirty="0" smtClean="0">
                <a:solidFill>
                  <a:prstClr val="black"/>
                </a:solidFill>
                <a:latin typeface="Arial Narrow" pitchFamily="34" charset="0"/>
              </a:rPr>
              <a:t>  y todo el </a:t>
            </a:r>
            <a:r>
              <a:rPr lang="es-PE" sz="1600" b="1" dirty="0" smtClean="0">
                <a:solidFill>
                  <a:srgbClr val="FF0000"/>
                </a:solidFill>
                <a:latin typeface="Arial Narrow" pitchFamily="34" charset="0"/>
              </a:rPr>
              <a:t>proceso presupuestario </a:t>
            </a:r>
            <a:r>
              <a:rPr lang="es-PE" sz="1600" dirty="0" smtClean="0">
                <a:solidFill>
                  <a:prstClr val="black"/>
                </a:solidFill>
                <a:latin typeface="Arial Narrow" pitchFamily="34" charset="0"/>
              </a:rPr>
              <a:t>de  </a:t>
            </a:r>
            <a:r>
              <a:rPr lang="es-PE" sz="1600" dirty="0">
                <a:solidFill>
                  <a:prstClr val="black"/>
                </a:solidFill>
                <a:latin typeface="Arial Narrow" pitchFamily="34" charset="0"/>
              </a:rPr>
              <a:t>los Programas </a:t>
            </a:r>
          </a:p>
          <a:p>
            <a:pPr>
              <a:defRPr/>
            </a:pPr>
            <a:r>
              <a:rPr lang="es-PE" sz="1600" dirty="0">
                <a:solidFill>
                  <a:prstClr val="black"/>
                </a:solidFill>
                <a:latin typeface="Arial Narrow" pitchFamily="34" charset="0"/>
              </a:rPr>
              <a:t>Presupuestales.</a:t>
            </a:r>
          </a:p>
        </p:txBody>
      </p:sp>
      <p:sp>
        <p:nvSpPr>
          <p:cNvPr id="11" name="AutoShape 16"/>
          <p:cNvSpPr>
            <a:spLocks noChangeArrowheads="1"/>
          </p:cNvSpPr>
          <p:nvPr/>
        </p:nvSpPr>
        <p:spPr bwMode="gray">
          <a:xfrm>
            <a:off x="2411413" y="2349500"/>
            <a:ext cx="6194425" cy="588963"/>
          </a:xfrm>
          <a:prstGeom prst="roundRect">
            <a:avLst>
              <a:gd name="adj" fmla="val 16667"/>
            </a:avLst>
          </a:prstGeom>
          <a:solidFill>
            <a:schemeClr val="accent1">
              <a:lumMod val="40000"/>
              <a:lumOff val="60000"/>
            </a:schemeClr>
          </a:soli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s-PE" sz="1600" b="1" dirty="0">
                <a:solidFill>
                  <a:prstClr val="black"/>
                </a:solidFill>
                <a:latin typeface="Arial Narrow" pitchFamily="34" charset="0"/>
              </a:rPr>
              <a:t>[Monitoreo]</a:t>
            </a:r>
            <a:r>
              <a:rPr lang="es-PE" sz="1600" dirty="0">
                <a:solidFill>
                  <a:prstClr val="black"/>
                </a:solidFill>
                <a:latin typeface="Arial Narrow" pitchFamily="34" charset="0"/>
              </a:rPr>
              <a:t> Se relaciona con los indicadores de desempeño de</a:t>
            </a:r>
          </a:p>
          <a:p>
            <a:pPr>
              <a:defRPr/>
            </a:pPr>
            <a:r>
              <a:rPr lang="es-PE" sz="1600" dirty="0">
                <a:solidFill>
                  <a:prstClr val="black"/>
                </a:solidFill>
                <a:latin typeface="Arial Narrow" pitchFamily="34" charset="0"/>
              </a:rPr>
              <a:t>los Programas presupuestales</a:t>
            </a:r>
          </a:p>
        </p:txBody>
      </p:sp>
      <p:sp>
        <p:nvSpPr>
          <p:cNvPr id="12" name="AutoShape 16"/>
          <p:cNvSpPr>
            <a:spLocks noChangeArrowheads="1"/>
          </p:cNvSpPr>
          <p:nvPr/>
        </p:nvSpPr>
        <p:spPr bwMode="gray">
          <a:xfrm>
            <a:off x="2411413" y="3068638"/>
            <a:ext cx="6194425" cy="720725"/>
          </a:xfrm>
          <a:prstGeom prst="roundRect">
            <a:avLst>
              <a:gd name="adj" fmla="val 16667"/>
            </a:avLst>
          </a:prstGeom>
          <a:solidFill>
            <a:schemeClr val="accent1">
              <a:lumMod val="40000"/>
              <a:lumOff val="60000"/>
            </a:schemeClr>
          </a:soli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s-PE" sz="1600" dirty="0">
                <a:solidFill>
                  <a:prstClr val="black"/>
                </a:solidFill>
                <a:latin typeface="Arial Narrow" pitchFamily="34" charset="0"/>
              </a:rPr>
              <a:t>Se relaciona evaluaciones de producto (EDEP) o de resultados</a:t>
            </a:r>
          </a:p>
          <a:p>
            <a:pPr>
              <a:defRPr/>
            </a:pPr>
            <a:r>
              <a:rPr lang="es-PE" sz="1600" dirty="0">
                <a:solidFill>
                  <a:prstClr val="black"/>
                </a:solidFill>
                <a:latin typeface="Arial Narrow" pitchFamily="34" charset="0"/>
              </a:rPr>
              <a:t>(Evaluación de impacto) de los Programas Presupuestales</a:t>
            </a:r>
          </a:p>
        </p:txBody>
      </p:sp>
      <p:sp>
        <p:nvSpPr>
          <p:cNvPr id="8202" name="AutoShape 16"/>
          <p:cNvSpPr>
            <a:spLocks noChangeArrowheads="1"/>
          </p:cNvSpPr>
          <p:nvPr/>
        </p:nvSpPr>
        <p:spPr bwMode="gray">
          <a:xfrm>
            <a:off x="395288" y="3933825"/>
            <a:ext cx="1801812" cy="719138"/>
          </a:xfrm>
          <a:prstGeom prst="roundRect">
            <a:avLst>
              <a:gd name="adj" fmla="val 16667"/>
            </a:avLst>
          </a:prstGeom>
          <a:gradFill rotWithShape="1">
            <a:gsLst>
              <a:gs pos="0">
                <a:srgbClr val="FFE9D4"/>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s-PE" b="1">
                <a:solidFill>
                  <a:srgbClr val="000000"/>
                </a:solidFill>
                <a:latin typeface="Arial Narrow" pitchFamily="34" charset="0"/>
              </a:rPr>
              <a:t>Incentivos a la </a:t>
            </a:r>
          </a:p>
          <a:p>
            <a:pPr>
              <a:defRPr/>
            </a:pPr>
            <a:r>
              <a:rPr lang="es-PE" b="1">
                <a:solidFill>
                  <a:srgbClr val="000000"/>
                </a:solidFill>
                <a:latin typeface="Arial Narrow" pitchFamily="34" charset="0"/>
              </a:rPr>
              <a:t>Gestión</a:t>
            </a:r>
          </a:p>
        </p:txBody>
      </p:sp>
      <p:sp>
        <p:nvSpPr>
          <p:cNvPr id="8204" name="13 Rectángulo"/>
          <p:cNvSpPr>
            <a:spLocks noChangeArrowheads="1"/>
          </p:cNvSpPr>
          <p:nvPr/>
        </p:nvSpPr>
        <p:spPr bwMode="auto">
          <a:xfrm>
            <a:off x="2897188" y="6289675"/>
            <a:ext cx="6211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1400" b="1">
                <a:latin typeface="Arial Narrow" pitchFamily="34" charset="0"/>
              </a:rPr>
              <a:t>(*) Ley General del Sistema Nacional de Presupuesto, Artículo 79.- </a:t>
            </a:r>
            <a:r>
              <a:rPr lang="es-ES" sz="1400">
                <a:latin typeface="Arial Narrow" pitchFamily="34" charset="0"/>
              </a:rPr>
              <a:t>Presupuesto por Resultados (PpR)</a:t>
            </a:r>
          </a:p>
        </p:txBody>
      </p:sp>
      <p:sp>
        <p:nvSpPr>
          <p:cNvPr id="13" name="Text Box 2"/>
          <p:cNvSpPr txBox="1">
            <a:spLocks noChangeArrowheads="1"/>
          </p:cNvSpPr>
          <p:nvPr/>
        </p:nvSpPr>
        <p:spPr bwMode="auto">
          <a:xfrm>
            <a:off x="0" y="0"/>
            <a:ext cx="9144000" cy="523875"/>
          </a:xfrm>
          <a:prstGeom prst="rect">
            <a:avLst/>
          </a:prstGeom>
          <a:solidFill>
            <a:schemeClr val="accent2"/>
          </a:solidFill>
          <a:ln w="9525">
            <a:noFill/>
            <a:miter lim="800000"/>
            <a:headEnd/>
            <a:tailEnd/>
          </a:ln>
        </p:spPr>
        <p:txBody>
          <a:bodyPr wrap="square">
            <a:spAutoFit/>
          </a:bodyPr>
          <a:lstStyle/>
          <a:p>
            <a:pPr algn="ctr" fontAlgn="base">
              <a:spcBef>
                <a:spcPct val="0"/>
              </a:spcBef>
              <a:spcAft>
                <a:spcPct val="0"/>
              </a:spcAft>
            </a:pPr>
            <a:r>
              <a:rPr lang="es-PE" sz="2800" b="1" dirty="0" smtClean="0">
                <a:solidFill>
                  <a:schemeClr val="bg1"/>
                </a:solidFill>
                <a:latin typeface="Arial Narrow" pitchFamily="34" charset="0"/>
                <a:cs typeface="Arial" charset="0"/>
              </a:rPr>
              <a:t>Presupuesto por Resultados</a:t>
            </a:r>
            <a:endParaRPr lang="es-PE" sz="2800" b="1" dirty="0">
              <a:solidFill>
                <a:schemeClr val="bg1"/>
              </a:solidFill>
              <a:latin typeface="Arial Narrow" pitchFamily="34" charset="0"/>
              <a:cs typeface="Arial" charset="0"/>
            </a:endParaRPr>
          </a:p>
        </p:txBody>
      </p:sp>
      <p:sp>
        <p:nvSpPr>
          <p:cNvPr id="14" name="13 Rectángulo redondeado"/>
          <p:cNvSpPr/>
          <p:nvPr/>
        </p:nvSpPr>
        <p:spPr>
          <a:xfrm>
            <a:off x="0" y="523875"/>
            <a:ext cx="9144000" cy="240829"/>
          </a:xfrm>
          <a:prstGeom prst="roundRect">
            <a:avLst>
              <a:gd name="adj" fmla="val 5116"/>
            </a:avLst>
          </a:prstGeom>
          <a:solidFill>
            <a:schemeClr val="accent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s-PE" sz="2000" b="1" dirty="0" smtClean="0">
                <a:solidFill>
                  <a:schemeClr val="bg1"/>
                </a:solidFill>
                <a:latin typeface="Arial Narrow" pitchFamily="34" charset="0"/>
              </a:rPr>
              <a:t>Instrumentos </a:t>
            </a:r>
            <a:r>
              <a:rPr lang="es-PE" sz="2000" b="1" dirty="0" err="1" smtClean="0">
                <a:solidFill>
                  <a:schemeClr val="bg1"/>
                </a:solidFill>
                <a:latin typeface="Arial Narrow" pitchFamily="34" charset="0"/>
              </a:rPr>
              <a:t>PpR</a:t>
            </a:r>
            <a:endParaRPr lang="es-PE" sz="2000" dirty="0">
              <a:solidFill>
                <a:schemeClr val="bg1"/>
              </a:solidFill>
              <a:latin typeface="Arial Narrow" pitchFamily="34" charset="0"/>
            </a:endParaRPr>
          </a:p>
        </p:txBody>
      </p:sp>
      <p:sp>
        <p:nvSpPr>
          <p:cNvPr id="15" name="AutoShape 16"/>
          <p:cNvSpPr>
            <a:spLocks noChangeArrowheads="1"/>
          </p:cNvSpPr>
          <p:nvPr/>
        </p:nvSpPr>
        <p:spPr bwMode="gray">
          <a:xfrm>
            <a:off x="2411760" y="3933056"/>
            <a:ext cx="6194425" cy="720725"/>
          </a:xfrm>
          <a:prstGeom prst="roundRect">
            <a:avLst>
              <a:gd name="adj" fmla="val 16667"/>
            </a:avLst>
          </a:prstGeom>
          <a:solidFill>
            <a:schemeClr val="accent1">
              <a:lumMod val="40000"/>
              <a:lumOff val="60000"/>
            </a:schemeClr>
          </a:soli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s-PE" sz="1600" dirty="0">
                <a:solidFill>
                  <a:prstClr val="black"/>
                </a:solidFill>
                <a:latin typeface="Arial Narrow" pitchFamily="34" charset="0"/>
              </a:rPr>
              <a:t>impulsar reformas que permitan lograr el crecimiento y el desarrollo sostenible </a:t>
            </a:r>
            <a:r>
              <a:rPr lang="es-PE" sz="1600" dirty="0" smtClean="0">
                <a:solidFill>
                  <a:prstClr val="black"/>
                </a:solidFill>
                <a:latin typeface="Arial Narrow" pitchFamily="34" charset="0"/>
              </a:rPr>
              <a:t>de</a:t>
            </a:r>
          </a:p>
          <a:p>
            <a:pPr>
              <a:defRPr/>
            </a:pPr>
            <a:r>
              <a:rPr lang="es-PE" sz="1600" dirty="0" smtClean="0">
                <a:solidFill>
                  <a:prstClr val="black"/>
                </a:solidFill>
                <a:latin typeface="Arial Narrow" pitchFamily="34" charset="0"/>
              </a:rPr>
              <a:t> </a:t>
            </a:r>
            <a:r>
              <a:rPr lang="es-PE" sz="1600" dirty="0">
                <a:solidFill>
                  <a:prstClr val="black"/>
                </a:solidFill>
                <a:latin typeface="Arial Narrow" pitchFamily="34" charset="0"/>
              </a:rPr>
              <a:t>la economía local y la mejora de su gestión, en el marco del proceso de </a:t>
            </a:r>
            <a:endParaRPr lang="es-PE" sz="1600" dirty="0" smtClean="0">
              <a:solidFill>
                <a:prstClr val="black"/>
              </a:solidFill>
              <a:latin typeface="Arial Narrow" pitchFamily="34" charset="0"/>
            </a:endParaRPr>
          </a:p>
          <a:p>
            <a:pPr>
              <a:defRPr/>
            </a:pPr>
            <a:r>
              <a:rPr lang="es-PE" sz="1600" dirty="0" smtClean="0">
                <a:solidFill>
                  <a:prstClr val="black"/>
                </a:solidFill>
                <a:latin typeface="Arial Narrow" pitchFamily="34" charset="0"/>
              </a:rPr>
              <a:t>descentralización </a:t>
            </a:r>
            <a:r>
              <a:rPr lang="es-PE" sz="1600" dirty="0">
                <a:solidFill>
                  <a:prstClr val="black"/>
                </a:solidFill>
                <a:latin typeface="Arial Narrow" pitchFamily="34" charset="0"/>
              </a:rPr>
              <a:t>y mejora de la competitividad</a:t>
            </a:r>
          </a:p>
        </p:txBody>
      </p:sp>
      <p:pic>
        <p:nvPicPr>
          <p:cNvPr id="16" name="Picture 2" descr="http://www.unilifts.com/media/images/sticker-health-chec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2285058"/>
            <a:ext cx="423863"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207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0"/>
            <a:ext cx="9144000" cy="523875"/>
          </a:xfrm>
          <a:prstGeom prst="rect">
            <a:avLst/>
          </a:prstGeom>
          <a:solidFill>
            <a:schemeClr val="accent2"/>
          </a:solidFill>
          <a:ln w="9525">
            <a:noFill/>
            <a:miter lim="800000"/>
            <a:headEnd/>
            <a:tailEnd/>
          </a:ln>
        </p:spPr>
        <p:txBody>
          <a:bodyPr wrap="square">
            <a:spAutoFit/>
          </a:bodyPr>
          <a:lstStyle/>
          <a:p>
            <a:pPr algn="ctr" fontAlgn="base">
              <a:spcBef>
                <a:spcPct val="0"/>
              </a:spcBef>
              <a:spcAft>
                <a:spcPct val="0"/>
              </a:spcAft>
            </a:pPr>
            <a:r>
              <a:rPr lang="es-PE" sz="2800" b="1" dirty="0" smtClean="0">
                <a:solidFill>
                  <a:schemeClr val="bg1"/>
                </a:solidFill>
                <a:latin typeface="Arial Narrow" pitchFamily="34" charset="0"/>
                <a:cs typeface="Arial" charset="0"/>
              </a:rPr>
              <a:t>Presupuesto por Resultados</a:t>
            </a:r>
            <a:endParaRPr lang="es-PE" sz="2800" b="1" dirty="0">
              <a:solidFill>
                <a:schemeClr val="bg1"/>
              </a:solidFill>
              <a:latin typeface="Arial Narrow" pitchFamily="34" charset="0"/>
              <a:cs typeface="Arial" charset="0"/>
            </a:endParaRPr>
          </a:p>
        </p:txBody>
      </p:sp>
      <p:sp>
        <p:nvSpPr>
          <p:cNvPr id="5" name="97 Rectángulo redondeado"/>
          <p:cNvSpPr/>
          <p:nvPr/>
        </p:nvSpPr>
        <p:spPr>
          <a:xfrm>
            <a:off x="0" y="523875"/>
            <a:ext cx="9144000" cy="240829"/>
          </a:xfrm>
          <a:prstGeom prst="roundRect">
            <a:avLst>
              <a:gd name="adj" fmla="val 5116"/>
            </a:avLst>
          </a:prstGeom>
          <a:solidFill>
            <a:schemeClr val="accent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s-PE" sz="2000" b="1" dirty="0" smtClean="0">
                <a:solidFill>
                  <a:schemeClr val="bg1"/>
                </a:solidFill>
                <a:latin typeface="Arial Narrow" pitchFamily="34" charset="0"/>
              </a:rPr>
              <a:t>Instrumentos </a:t>
            </a:r>
            <a:r>
              <a:rPr lang="es-PE" sz="2000" b="1" dirty="0" err="1" smtClean="0">
                <a:solidFill>
                  <a:schemeClr val="bg1"/>
                </a:solidFill>
                <a:latin typeface="Arial Narrow" pitchFamily="34" charset="0"/>
              </a:rPr>
              <a:t>PpR</a:t>
            </a:r>
            <a:r>
              <a:rPr lang="es-PE" sz="2000" b="1" dirty="0" smtClean="0">
                <a:solidFill>
                  <a:schemeClr val="bg1"/>
                </a:solidFill>
                <a:latin typeface="Arial Narrow" pitchFamily="34" charset="0"/>
              </a:rPr>
              <a:t>: Seguimiento</a:t>
            </a:r>
            <a:endParaRPr lang="es-PE" sz="2000" dirty="0">
              <a:solidFill>
                <a:schemeClr val="bg1"/>
              </a:solidFill>
              <a:latin typeface="Arial Narrow" pitchFamily="34" charset="0"/>
            </a:endParaRPr>
          </a:p>
        </p:txBody>
      </p:sp>
      <p:sp>
        <p:nvSpPr>
          <p:cNvPr id="6" name="19 Rectángulo"/>
          <p:cNvSpPr/>
          <p:nvPr/>
        </p:nvSpPr>
        <p:spPr>
          <a:xfrm>
            <a:off x="323528" y="908720"/>
            <a:ext cx="4282401" cy="369332"/>
          </a:xfrm>
          <a:prstGeom prst="rect">
            <a:avLst/>
          </a:prstGeom>
          <a:solidFill>
            <a:schemeClr val="tx1">
              <a:lumMod val="75000"/>
              <a:lumOff val="25000"/>
            </a:schemeClr>
          </a:solidFill>
        </p:spPr>
        <p:txBody>
          <a:bodyPr wrap="square">
            <a:spAutoFit/>
          </a:bodyPr>
          <a:lstStyle/>
          <a:p>
            <a:pPr>
              <a:defRPr/>
            </a:pPr>
            <a:r>
              <a:rPr lang="es-ES" b="1" dirty="0" smtClean="0">
                <a:solidFill>
                  <a:schemeClr val="bg1"/>
                </a:solidFill>
                <a:latin typeface="Arial Narrow" panose="020B0606020202030204" pitchFamily="34" charset="0"/>
                <a:cs typeface="Arial" pitchFamily="34" charset="0"/>
              </a:rPr>
              <a:t>Disposición complementarias modificatorias</a:t>
            </a:r>
            <a:endParaRPr lang="es-ES" dirty="0">
              <a:solidFill>
                <a:schemeClr val="bg1"/>
              </a:solidFill>
              <a:latin typeface="Arial Narrow" panose="020B0606020202030204" pitchFamily="34" charset="0"/>
              <a:cs typeface="Arial" pitchFamily="34" charset="0"/>
            </a:endParaRPr>
          </a:p>
        </p:txBody>
      </p:sp>
      <p:sp>
        <p:nvSpPr>
          <p:cNvPr id="7" name="7 Rectángulo"/>
          <p:cNvSpPr>
            <a:spLocks noChangeArrowheads="1"/>
          </p:cNvSpPr>
          <p:nvPr/>
        </p:nvSpPr>
        <p:spPr bwMode="auto">
          <a:xfrm>
            <a:off x="323528" y="1392957"/>
            <a:ext cx="4248472" cy="3293209"/>
          </a:xfrm>
          <a:prstGeom prst="rect">
            <a:avLst/>
          </a:prstGeom>
          <a:solidFill>
            <a:schemeClr val="tx2">
              <a:lumMod val="40000"/>
              <a:lumOff val="60000"/>
            </a:schemeClr>
          </a:solidFill>
          <a:ln w="9525">
            <a:noFill/>
            <a:miter lim="800000"/>
            <a:headEnd/>
            <a:tailEnd/>
          </a:ln>
        </p:spPr>
        <p:txBody>
          <a:bodyPr wrap="square">
            <a:spAutoFit/>
          </a:bodyPr>
          <a:lstStyle/>
          <a:p>
            <a:pPr algn="just"/>
            <a:r>
              <a:rPr lang="es-ES" sz="1600" b="1" dirty="0" smtClean="0">
                <a:latin typeface="Arial Narrow" panose="020B0606020202030204" pitchFamily="34" charset="0"/>
              </a:rPr>
              <a:t>“</a:t>
            </a:r>
            <a:r>
              <a:rPr lang="es-PE" sz="1600" b="1" dirty="0" smtClean="0">
                <a:latin typeface="Arial Narrow" panose="020B0606020202030204" pitchFamily="34" charset="0"/>
              </a:rPr>
              <a:t>Artículo </a:t>
            </a:r>
            <a:r>
              <a:rPr lang="es-PE" sz="1600" b="1" dirty="0">
                <a:latin typeface="Arial Narrow" panose="020B0606020202030204" pitchFamily="34" charset="0"/>
              </a:rPr>
              <a:t>83. Seguimiento de los programas</a:t>
            </a:r>
          </a:p>
          <a:p>
            <a:pPr algn="just"/>
            <a:r>
              <a:rPr lang="es-PE" sz="1600" b="1" dirty="0">
                <a:latin typeface="Arial Narrow" panose="020B0606020202030204" pitchFamily="34" charset="0"/>
              </a:rPr>
              <a:t>presupuestales</a:t>
            </a:r>
            <a:r>
              <a:rPr lang="es-ES" sz="1600" b="1" dirty="0" smtClean="0">
                <a:latin typeface="Arial Narrow" panose="020B0606020202030204" pitchFamily="34" charset="0"/>
              </a:rPr>
              <a:t>.-  </a:t>
            </a:r>
            <a:r>
              <a:rPr lang="es-PE" sz="1600" dirty="0">
                <a:latin typeface="Arial Narrow" panose="020B0606020202030204" pitchFamily="34" charset="0"/>
              </a:rPr>
              <a:t>El seguimiento se realiza sobre los avances en la ejecución presupuestal y el cumplimiento de metas en su dimensión física. Dicho seguimiento está a cargo del Ministerio de Economía y  Finanzas, a través de la Dirección General de Presupuesto Público, para lo cual las entidades responsables de los programas presupuestales entregan información cierta, suficiente y adecuada que incluya las medidas adoptadas, las acciones desarrolladas para la mejora de la ejecución y los ajustes incorporados en los diseños de los programas presupuestales</a:t>
            </a:r>
            <a:endParaRPr lang="es-ES" sz="1600" dirty="0">
              <a:latin typeface="Arial Narrow" panose="020B0606020202030204" pitchFamily="34" charset="0"/>
            </a:endParaRPr>
          </a:p>
        </p:txBody>
      </p:sp>
      <p:sp>
        <p:nvSpPr>
          <p:cNvPr id="8" name="7 Rectángulo"/>
          <p:cNvSpPr>
            <a:spLocks noChangeArrowheads="1"/>
          </p:cNvSpPr>
          <p:nvPr/>
        </p:nvSpPr>
        <p:spPr bwMode="auto">
          <a:xfrm>
            <a:off x="323528" y="4822046"/>
            <a:ext cx="4210222" cy="1569660"/>
          </a:xfrm>
          <a:prstGeom prst="rect">
            <a:avLst/>
          </a:prstGeom>
          <a:solidFill>
            <a:schemeClr val="tx2">
              <a:lumMod val="40000"/>
              <a:lumOff val="60000"/>
            </a:schemeClr>
          </a:solidFill>
          <a:ln w="9525">
            <a:noFill/>
            <a:miter lim="800000"/>
            <a:headEnd/>
            <a:tailEnd/>
          </a:ln>
        </p:spPr>
        <p:txBody>
          <a:bodyPr wrap="square">
            <a:spAutoFit/>
          </a:bodyPr>
          <a:lstStyle/>
          <a:p>
            <a:pPr algn="just"/>
            <a:r>
              <a:rPr lang="es-PE" sz="1600" dirty="0">
                <a:latin typeface="Arial Narrow" panose="020B0606020202030204" pitchFamily="34" charset="0"/>
              </a:rPr>
              <a:t>El Ministerio de Economía y Finanzas, a través de la Dirección General de Presupuesto Público, consolida semestralmente el avance de la ejecución de los programas presupuestales, conforme al registro de información realizado por las entidades responsables de los programas </a:t>
            </a:r>
            <a:r>
              <a:rPr lang="es-PE" sz="1600" dirty="0" smtClean="0">
                <a:latin typeface="Arial Narrow" panose="020B0606020202030204" pitchFamily="34" charset="0"/>
              </a:rPr>
              <a:t>presupuestales en los sistemas </a:t>
            </a:r>
            <a:r>
              <a:rPr lang="es-PE" sz="1600" dirty="0" err="1" smtClean="0">
                <a:latin typeface="Arial Narrow" panose="020B0606020202030204" pitchFamily="34" charset="0"/>
              </a:rPr>
              <a:t>co</a:t>
            </a:r>
            <a:r>
              <a:rPr lang="es-PE" sz="1600" dirty="0" smtClean="0">
                <a:latin typeface="Arial Narrow" panose="020B0606020202030204" pitchFamily="34" charset="0"/>
              </a:rPr>
              <a:t>-</a:t>
            </a:r>
            <a:endParaRPr lang="es-ES" sz="1600" dirty="0">
              <a:latin typeface="Arial Narrow" panose="020B0606020202030204" pitchFamily="34" charset="0"/>
            </a:endParaRPr>
          </a:p>
        </p:txBody>
      </p:sp>
      <p:sp>
        <p:nvSpPr>
          <p:cNvPr id="9" name="7 Rectángulo"/>
          <p:cNvSpPr>
            <a:spLocks noChangeArrowheads="1"/>
          </p:cNvSpPr>
          <p:nvPr/>
        </p:nvSpPr>
        <p:spPr bwMode="auto">
          <a:xfrm>
            <a:off x="4738968" y="1052736"/>
            <a:ext cx="4210222" cy="1815882"/>
          </a:xfrm>
          <a:prstGeom prst="rect">
            <a:avLst/>
          </a:prstGeom>
          <a:solidFill>
            <a:schemeClr val="tx2">
              <a:lumMod val="40000"/>
              <a:lumOff val="60000"/>
            </a:schemeClr>
          </a:solidFill>
          <a:ln w="9525">
            <a:noFill/>
            <a:miter lim="800000"/>
            <a:headEnd/>
            <a:tailEnd/>
          </a:ln>
        </p:spPr>
        <p:txBody>
          <a:bodyPr wrap="square">
            <a:spAutoFit/>
          </a:bodyPr>
          <a:lstStyle/>
          <a:p>
            <a:pPr algn="just"/>
            <a:r>
              <a:rPr lang="es-PE" sz="1600" dirty="0" err="1" smtClean="0">
                <a:latin typeface="Arial Narrow" panose="020B0606020202030204" pitchFamily="34" charset="0"/>
              </a:rPr>
              <a:t>rrespondientes</a:t>
            </a:r>
            <a:r>
              <a:rPr lang="es-PE" sz="1600" dirty="0">
                <a:latin typeface="Arial Narrow" panose="020B0606020202030204" pitchFamily="34" charset="0"/>
              </a:rPr>
              <a:t>, para su publicación en la página web del Ministerio de Economía y Finanzas y su remisión en resumen ejecutivo a la Comisión de Presupuesto y Cuenta General de la República del Congreso de la República y a la Contraloría General de la República. Dicho resumen ejecutivo detalla la información analizada a nivel de programa presupuestal</a:t>
            </a:r>
            <a:endParaRPr lang="es-ES" sz="1600" dirty="0">
              <a:latin typeface="Arial Narrow" panose="020B0606020202030204" pitchFamily="34" charset="0"/>
            </a:endParaRPr>
          </a:p>
        </p:txBody>
      </p:sp>
      <p:sp>
        <p:nvSpPr>
          <p:cNvPr id="11" name="5 Rectángulo"/>
          <p:cNvSpPr/>
          <p:nvPr/>
        </p:nvSpPr>
        <p:spPr>
          <a:xfrm>
            <a:off x="5796136" y="6218148"/>
            <a:ext cx="3240360" cy="461665"/>
          </a:xfrm>
          <a:prstGeom prst="rect">
            <a:avLst/>
          </a:prstGeom>
        </p:spPr>
        <p:txBody>
          <a:bodyPr wrap="square">
            <a:spAutoFit/>
          </a:bodyPr>
          <a:lstStyle/>
          <a:p>
            <a:r>
              <a:rPr lang="es-PE" sz="1200" b="1" dirty="0">
                <a:solidFill>
                  <a:srgbClr val="FF0000"/>
                </a:solidFill>
                <a:latin typeface="Arial Narrow" pitchFamily="34" charset="0"/>
              </a:rPr>
              <a:t>Ley Presupuesto del Sector </a:t>
            </a:r>
            <a:r>
              <a:rPr lang="es-PE" sz="1200" b="1" dirty="0" smtClean="0">
                <a:solidFill>
                  <a:srgbClr val="FF0000"/>
                </a:solidFill>
                <a:latin typeface="Arial Narrow" pitchFamily="34" charset="0"/>
              </a:rPr>
              <a:t>Público para </a:t>
            </a:r>
            <a:r>
              <a:rPr lang="es-PE" sz="1200" b="1" dirty="0">
                <a:solidFill>
                  <a:srgbClr val="FF0000"/>
                </a:solidFill>
                <a:latin typeface="Arial Narrow" pitchFamily="34" charset="0"/>
              </a:rPr>
              <a:t>en año fiscal 2014 </a:t>
            </a:r>
            <a:r>
              <a:rPr lang="es-PE" sz="1200" b="1" dirty="0" smtClean="0">
                <a:solidFill>
                  <a:srgbClr val="FF0000"/>
                </a:solidFill>
                <a:latin typeface="Arial Narrow" pitchFamily="34" charset="0"/>
              </a:rPr>
              <a:t>- Ley </a:t>
            </a:r>
            <a:r>
              <a:rPr lang="es-PE" sz="1200" b="1" dirty="0">
                <a:solidFill>
                  <a:srgbClr val="FF0000"/>
                </a:solidFill>
                <a:latin typeface="Arial Narrow" pitchFamily="34" charset="0"/>
              </a:rPr>
              <a:t>Nº 30114</a:t>
            </a:r>
          </a:p>
        </p:txBody>
      </p:sp>
      <p:sp>
        <p:nvSpPr>
          <p:cNvPr id="12" name="7 Rectángulo"/>
          <p:cNvSpPr>
            <a:spLocks noChangeArrowheads="1"/>
          </p:cNvSpPr>
          <p:nvPr/>
        </p:nvSpPr>
        <p:spPr bwMode="auto">
          <a:xfrm>
            <a:off x="4754266" y="2929081"/>
            <a:ext cx="4210222" cy="3293209"/>
          </a:xfrm>
          <a:prstGeom prst="rect">
            <a:avLst/>
          </a:prstGeom>
          <a:solidFill>
            <a:schemeClr val="tx2">
              <a:lumMod val="40000"/>
              <a:lumOff val="60000"/>
            </a:schemeClr>
          </a:solidFill>
          <a:ln w="9525">
            <a:noFill/>
            <a:miter lim="800000"/>
            <a:headEnd/>
            <a:tailEnd/>
          </a:ln>
        </p:spPr>
        <p:txBody>
          <a:bodyPr wrap="square">
            <a:spAutoFit/>
          </a:bodyPr>
          <a:lstStyle/>
          <a:p>
            <a:pPr algn="just"/>
            <a:r>
              <a:rPr lang="es-PE" sz="1600" dirty="0">
                <a:latin typeface="Arial Narrow" panose="020B0606020202030204" pitchFamily="34" charset="0"/>
              </a:rPr>
              <a:t>Se realiza el seguimiento sobre los avances en los indicadores de desempeño de los programas presupuestales. Dicho seguimiento está a cargo del Ministerio de Economía y Finanzas, a través de la Dirección General de Presupuesto Público, para lo cual las entidades responsables de los programas presupuestales utilizan información confiable, suficiente y adecuada sobre indicadores de desempeño medidos a partir de los registros administrativos de las entidades públicas o de las estimaciones que realiza el </a:t>
            </a:r>
            <a:r>
              <a:rPr lang="es-PE" sz="1600" b="1" dirty="0">
                <a:latin typeface="Arial Narrow" panose="020B0606020202030204" pitchFamily="34" charset="0"/>
              </a:rPr>
              <a:t>Instituto Nacional de Estadística e Informática (INEI) </a:t>
            </a:r>
            <a:r>
              <a:rPr lang="es-PE" sz="1600" dirty="0">
                <a:latin typeface="Arial Narrow" panose="020B0606020202030204" pitchFamily="34" charset="0"/>
              </a:rPr>
              <a:t>a través de sus encuestas, estudios y censos</a:t>
            </a:r>
            <a:endParaRPr lang="es-ES" sz="1600" dirty="0">
              <a:latin typeface="Arial Narrow" panose="020B0606020202030204" pitchFamily="34" charset="0"/>
            </a:endParaRPr>
          </a:p>
        </p:txBody>
      </p:sp>
    </p:spTree>
    <p:extLst>
      <p:ext uri="{BB962C8B-B14F-4D97-AF65-F5344CB8AC3E}">
        <p14:creationId xmlns:p14="http://schemas.microsoft.com/office/powerpoint/2010/main" val="238945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1" name="90 Conector angular"/>
          <p:cNvCxnSpPr>
            <a:stCxn id="9" idx="2"/>
          </p:cNvCxnSpPr>
          <p:nvPr/>
        </p:nvCxnSpPr>
        <p:spPr>
          <a:xfrm rot="16200000" flipH="1">
            <a:off x="5339565" y="819236"/>
            <a:ext cx="505048" cy="2412207"/>
          </a:xfrm>
          <a:prstGeom prst="bentConnector3">
            <a:avLst>
              <a:gd name="adj1" fmla="val 50000"/>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9" name="AutoShape 67"/>
          <p:cNvSpPr>
            <a:spLocks noChangeArrowheads="1"/>
          </p:cNvSpPr>
          <p:nvPr/>
        </p:nvSpPr>
        <p:spPr bwMode="gray">
          <a:xfrm>
            <a:off x="1253849" y="908720"/>
            <a:ext cx="6264274" cy="864096"/>
          </a:xfrm>
          <a:prstGeom prst="roundRect">
            <a:avLst>
              <a:gd name="adj" fmla="val 16667"/>
            </a:avLst>
          </a:prstGeom>
          <a:gradFill rotWithShape="1">
            <a:gsLst>
              <a:gs pos="0">
                <a:schemeClr val="accent1">
                  <a:gamma/>
                  <a:tint val="21176"/>
                  <a:invGamma/>
                </a:schemeClr>
              </a:gs>
              <a:gs pos="100000">
                <a:schemeClr val="accent1"/>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lgn="ctr"/>
            <a:r>
              <a:rPr lang="es-PE" sz="1600" dirty="0" smtClean="0">
                <a:latin typeface="Arial Narrow" pitchFamily="34" charset="0"/>
              </a:rPr>
              <a:t>Medir periódicamente la magnitud de los cambios en Indicadores que</a:t>
            </a:r>
          </a:p>
          <a:p>
            <a:pPr algn="ctr"/>
            <a:r>
              <a:rPr lang="es-PE" sz="1600" dirty="0" smtClean="0">
                <a:latin typeface="Arial Narrow" pitchFamily="34" charset="0"/>
              </a:rPr>
              <a:t> se ubican sobre la línea que conecta el </a:t>
            </a:r>
            <a:r>
              <a:rPr lang="es-PE" sz="1600" b="1" u="sng" dirty="0" smtClean="0">
                <a:latin typeface="Arial Narrow" pitchFamily="34" charset="0"/>
              </a:rPr>
              <a:t>Insumo</a:t>
            </a:r>
            <a:r>
              <a:rPr lang="es-PE" sz="1600" dirty="0" smtClean="0">
                <a:latin typeface="Arial Narrow" pitchFamily="34" charset="0"/>
              </a:rPr>
              <a:t>  con el </a:t>
            </a:r>
            <a:r>
              <a:rPr lang="es-PE" sz="1600" b="1" u="sng" dirty="0" smtClean="0">
                <a:latin typeface="Arial Narrow" pitchFamily="34" charset="0"/>
              </a:rPr>
              <a:t>Resultado Final</a:t>
            </a:r>
            <a:r>
              <a:rPr lang="es-PE" sz="1600" dirty="0" smtClean="0">
                <a:latin typeface="Arial Narrow" pitchFamily="34" charset="0"/>
              </a:rPr>
              <a:t>  del </a:t>
            </a:r>
          </a:p>
          <a:p>
            <a:pPr algn="ctr"/>
            <a:r>
              <a:rPr lang="es-PE" sz="1600" dirty="0" smtClean="0">
                <a:latin typeface="Arial Narrow" pitchFamily="34" charset="0"/>
              </a:rPr>
              <a:t>modelo lógico del Programa</a:t>
            </a:r>
            <a:endParaRPr lang="es-ES" sz="1600" dirty="0">
              <a:latin typeface="Arial Narrow" pitchFamily="34" charset="0"/>
            </a:endParaRPr>
          </a:p>
        </p:txBody>
      </p:sp>
      <p:cxnSp>
        <p:nvCxnSpPr>
          <p:cNvPr id="90" name="89 Conector angular"/>
          <p:cNvCxnSpPr>
            <a:stCxn id="9" idx="2"/>
          </p:cNvCxnSpPr>
          <p:nvPr/>
        </p:nvCxnSpPr>
        <p:spPr>
          <a:xfrm rot="5400000">
            <a:off x="3106351" y="999815"/>
            <a:ext cx="506635" cy="2052637"/>
          </a:xfrm>
          <a:prstGeom prst="bentConnector3">
            <a:avLst>
              <a:gd name="adj1" fmla="val 50000"/>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94" name="AutoShape 93"/>
          <p:cNvSpPr>
            <a:spLocks/>
          </p:cNvSpPr>
          <p:nvPr/>
        </p:nvSpPr>
        <p:spPr bwMode="auto">
          <a:xfrm rot="5400000">
            <a:off x="6297547" y="839877"/>
            <a:ext cx="143894" cy="4890093"/>
          </a:xfrm>
          <a:prstGeom prst="rightBrace">
            <a:avLst>
              <a:gd name="adj1" fmla="val 57210"/>
              <a:gd name="adj2" fmla="val 50000"/>
            </a:avLst>
          </a:prstGeom>
          <a:noFill/>
          <a:ln w="28575">
            <a:solidFill>
              <a:schemeClr val="accent2"/>
            </a:solidFill>
            <a:round/>
            <a:headEnd/>
            <a:tailEnd/>
          </a:ln>
          <a:effectLst/>
        </p:spPr>
        <p:txBody>
          <a:bodyPr wrap="none" anchor="ctr"/>
          <a:lstStyle/>
          <a:p>
            <a:endParaRPr lang="es-ES">
              <a:solidFill>
                <a:prstClr val="black"/>
              </a:solidFill>
              <a:latin typeface="Arial Narrow" pitchFamily="34" charset="0"/>
            </a:endParaRPr>
          </a:p>
        </p:txBody>
      </p:sp>
      <p:sp>
        <p:nvSpPr>
          <p:cNvPr id="95" name="AutoShape 95"/>
          <p:cNvSpPr>
            <a:spLocks/>
          </p:cNvSpPr>
          <p:nvPr/>
        </p:nvSpPr>
        <p:spPr bwMode="auto">
          <a:xfrm rot="5400000">
            <a:off x="2742970" y="1003949"/>
            <a:ext cx="118128" cy="4824214"/>
          </a:xfrm>
          <a:prstGeom prst="rightBrace">
            <a:avLst>
              <a:gd name="adj1" fmla="val 68001"/>
              <a:gd name="adj2" fmla="val 50000"/>
            </a:avLst>
          </a:prstGeom>
          <a:noFill/>
          <a:ln w="28575">
            <a:solidFill>
              <a:schemeClr val="accent2"/>
            </a:solidFill>
            <a:round/>
            <a:headEnd/>
            <a:tailEnd/>
          </a:ln>
          <a:effectLst/>
        </p:spPr>
        <p:txBody>
          <a:bodyPr wrap="none" anchor="ctr"/>
          <a:lstStyle/>
          <a:p>
            <a:endParaRPr lang="es-ES">
              <a:solidFill>
                <a:prstClr val="black"/>
              </a:solidFill>
              <a:latin typeface="Arial Narrow" pitchFamily="34" charset="0"/>
            </a:endParaRPr>
          </a:p>
        </p:txBody>
      </p:sp>
      <p:sp>
        <p:nvSpPr>
          <p:cNvPr id="96" name="Text Box 94"/>
          <p:cNvSpPr txBox="1">
            <a:spLocks noChangeArrowheads="1"/>
          </p:cNvSpPr>
          <p:nvPr/>
        </p:nvSpPr>
        <p:spPr bwMode="auto">
          <a:xfrm>
            <a:off x="4782094" y="3481263"/>
            <a:ext cx="3168352" cy="307777"/>
          </a:xfrm>
          <a:prstGeom prst="rect">
            <a:avLst/>
          </a:prstGeom>
          <a:noFill/>
          <a:ln w="9525">
            <a:noFill/>
            <a:miter lim="800000"/>
            <a:headEnd/>
            <a:tailEnd/>
          </a:ln>
          <a:effectLst/>
        </p:spPr>
        <p:txBody>
          <a:bodyPr wrap="square">
            <a:spAutoFit/>
          </a:bodyPr>
          <a:lstStyle/>
          <a:p>
            <a:pPr algn="ctr"/>
            <a:r>
              <a:rPr lang="en-US" sz="1400" b="1" dirty="0" err="1" smtClean="0">
                <a:solidFill>
                  <a:srgbClr val="C0504D"/>
                </a:solidFill>
                <a:latin typeface="Arial Narrow" pitchFamily="34" charset="0"/>
              </a:rPr>
              <a:t>Pliego</a:t>
            </a:r>
            <a:r>
              <a:rPr lang="en-US" sz="1400" b="1" dirty="0" smtClean="0">
                <a:solidFill>
                  <a:srgbClr val="C0504D"/>
                </a:solidFill>
                <a:latin typeface="Arial Narrow" pitchFamily="34" charset="0"/>
              </a:rPr>
              <a:t> </a:t>
            </a:r>
            <a:r>
              <a:rPr lang="en-US" sz="1400" b="1" dirty="0" err="1" smtClean="0">
                <a:solidFill>
                  <a:srgbClr val="C0504D"/>
                </a:solidFill>
                <a:latin typeface="Arial Narrow" pitchFamily="34" charset="0"/>
              </a:rPr>
              <a:t>Nacional</a:t>
            </a:r>
            <a:r>
              <a:rPr lang="en-US" sz="1400" b="1" dirty="0" smtClean="0">
                <a:solidFill>
                  <a:srgbClr val="C0504D"/>
                </a:solidFill>
                <a:latin typeface="Arial Narrow" pitchFamily="34" charset="0"/>
              </a:rPr>
              <a:t> </a:t>
            </a:r>
            <a:r>
              <a:rPr lang="en-US" sz="1400" b="1" dirty="0">
                <a:solidFill>
                  <a:srgbClr val="C0504D"/>
                </a:solidFill>
                <a:latin typeface="Arial Narrow" pitchFamily="34" charset="0"/>
              </a:rPr>
              <a:t>y </a:t>
            </a:r>
            <a:r>
              <a:rPr lang="en-US" sz="1400" b="1" dirty="0" smtClean="0">
                <a:solidFill>
                  <a:srgbClr val="C0504D"/>
                </a:solidFill>
                <a:latin typeface="Arial Narrow" pitchFamily="34" charset="0"/>
              </a:rPr>
              <a:t>Regional: [</a:t>
            </a:r>
            <a:r>
              <a:rPr lang="en-US" sz="1400" b="1" dirty="0" err="1">
                <a:solidFill>
                  <a:srgbClr val="C0504D"/>
                </a:solidFill>
                <a:latin typeface="Arial Narrow" pitchFamily="34" charset="0"/>
              </a:rPr>
              <a:t>Encuestas</a:t>
            </a:r>
            <a:r>
              <a:rPr lang="en-US" sz="1400" b="1" dirty="0">
                <a:solidFill>
                  <a:srgbClr val="C0504D"/>
                </a:solidFill>
                <a:latin typeface="Arial Narrow" pitchFamily="34" charset="0"/>
              </a:rPr>
              <a:t>]</a:t>
            </a:r>
            <a:endParaRPr lang="es-ES" sz="1400" b="1" dirty="0">
              <a:solidFill>
                <a:srgbClr val="C0504D"/>
              </a:solidFill>
              <a:latin typeface="Arial Narrow" pitchFamily="34" charset="0"/>
            </a:endParaRPr>
          </a:p>
        </p:txBody>
      </p:sp>
      <p:sp>
        <p:nvSpPr>
          <p:cNvPr id="97" name="Text Box 96"/>
          <p:cNvSpPr txBox="1">
            <a:spLocks noChangeArrowheads="1"/>
          </p:cNvSpPr>
          <p:nvPr/>
        </p:nvSpPr>
        <p:spPr bwMode="auto">
          <a:xfrm>
            <a:off x="389927" y="3501008"/>
            <a:ext cx="4392166" cy="307777"/>
          </a:xfrm>
          <a:prstGeom prst="rect">
            <a:avLst/>
          </a:prstGeom>
          <a:noFill/>
          <a:ln w="9525">
            <a:noFill/>
            <a:miter lim="800000"/>
            <a:headEnd/>
            <a:tailEnd/>
          </a:ln>
          <a:effectLst/>
        </p:spPr>
        <p:txBody>
          <a:bodyPr wrap="square">
            <a:spAutoFit/>
          </a:bodyPr>
          <a:lstStyle/>
          <a:p>
            <a:pPr algn="ctr"/>
            <a:r>
              <a:rPr lang="en-US" sz="1400" b="1" dirty="0" err="1">
                <a:solidFill>
                  <a:srgbClr val="C0504D"/>
                </a:solidFill>
                <a:latin typeface="Arial Narrow" pitchFamily="34" charset="0"/>
              </a:rPr>
              <a:t>Pliegos</a:t>
            </a:r>
            <a:r>
              <a:rPr lang="en-US" sz="1400" b="1" dirty="0">
                <a:solidFill>
                  <a:srgbClr val="C0504D"/>
                </a:solidFill>
                <a:latin typeface="Arial Narrow" pitchFamily="34" charset="0"/>
              </a:rPr>
              <a:t> y </a:t>
            </a:r>
            <a:r>
              <a:rPr lang="en-US" sz="1400" b="1" dirty="0" err="1">
                <a:solidFill>
                  <a:srgbClr val="C0504D"/>
                </a:solidFill>
                <a:latin typeface="Arial Narrow" pitchFamily="34" charset="0"/>
              </a:rPr>
              <a:t>Unidades</a:t>
            </a:r>
            <a:r>
              <a:rPr lang="en-US" sz="1400" b="1" dirty="0">
                <a:solidFill>
                  <a:srgbClr val="C0504D"/>
                </a:solidFill>
                <a:latin typeface="Arial Narrow" pitchFamily="34" charset="0"/>
              </a:rPr>
              <a:t> </a:t>
            </a:r>
            <a:r>
              <a:rPr lang="en-US" sz="1400" b="1" dirty="0" err="1" smtClean="0">
                <a:solidFill>
                  <a:srgbClr val="C0504D"/>
                </a:solidFill>
                <a:latin typeface="Arial Narrow" pitchFamily="34" charset="0"/>
              </a:rPr>
              <a:t>Ejecutoras</a:t>
            </a:r>
            <a:r>
              <a:rPr lang="en-US" sz="1400" b="1" dirty="0" smtClean="0">
                <a:solidFill>
                  <a:srgbClr val="C0504D"/>
                </a:solidFill>
                <a:latin typeface="Arial Narrow" pitchFamily="34" charset="0"/>
              </a:rPr>
              <a:t>: [</a:t>
            </a:r>
            <a:r>
              <a:rPr lang="en-US" sz="1400" b="1" dirty="0" err="1">
                <a:solidFill>
                  <a:srgbClr val="C0504D"/>
                </a:solidFill>
                <a:latin typeface="Arial Narrow" pitchFamily="34" charset="0"/>
              </a:rPr>
              <a:t>Registros</a:t>
            </a:r>
            <a:r>
              <a:rPr lang="en-US" sz="1400" b="1" dirty="0">
                <a:solidFill>
                  <a:srgbClr val="C0504D"/>
                </a:solidFill>
                <a:latin typeface="Arial Narrow" pitchFamily="34" charset="0"/>
              </a:rPr>
              <a:t> </a:t>
            </a:r>
            <a:r>
              <a:rPr lang="en-US" sz="1400" b="1" dirty="0" err="1">
                <a:solidFill>
                  <a:srgbClr val="C0504D"/>
                </a:solidFill>
                <a:latin typeface="Arial Narrow" pitchFamily="34" charset="0"/>
              </a:rPr>
              <a:t>Administrativos</a:t>
            </a:r>
            <a:r>
              <a:rPr lang="en-US" sz="1400" b="1" dirty="0">
                <a:solidFill>
                  <a:srgbClr val="C0504D"/>
                </a:solidFill>
                <a:latin typeface="Arial Narrow" pitchFamily="34" charset="0"/>
              </a:rPr>
              <a:t>]</a:t>
            </a:r>
            <a:endParaRPr lang="es-ES" sz="1400" b="1" dirty="0">
              <a:solidFill>
                <a:srgbClr val="C0504D"/>
              </a:solidFill>
              <a:latin typeface="Arial Narrow" pitchFamily="34" charset="0"/>
            </a:endParaRPr>
          </a:p>
        </p:txBody>
      </p:sp>
      <p:sp>
        <p:nvSpPr>
          <p:cNvPr id="93" name="Text Box 2"/>
          <p:cNvSpPr txBox="1">
            <a:spLocks noChangeArrowheads="1"/>
          </p:cNvSpPr>
          <p:nvPr/>
        </p:nvSpPr>
        <p:spPr bwMode="auto">
          <a:xfrm>
            <a:off x="0" y="0"/>
            <a:ext cx="9144000" cy="523875"/>
          </a:xfrm>
          <a:prstGeom prst="rect">
            <a:avLst/>
          </a:prstGeom>
          <a:solidFill>
            <a:schemeClr val="accent2"/>
          </a:solidFill>
          <a:ln w="9525">
            <a:noFill/>
            <a:miter lim="800000"/>
            <a:headEnd/>
            <a:tailEnd/>
          </a:ln>
        </p:spPr>
        <p:txBody>
          <a:bodyPr wrap="square">
            <a:spAutoFit/>
          </a:bodyPr>
          <a:lstStyle/>
          <a:p>
            <a:pPr algn="ctr" fontAlgn="base">
              <a:spcBef>
                <a:spcPct val="0"/>
              </a:spcBef>
              <a:spcAft>
                <a:spcPct val="0"/>
              </a:spcAft>
            </a:pPr>
            <a:r>
              <a:rPr lang="es-PE" sz="2800" b="1" dirty="0" smtClean="0">
                <a:solidFill>
                  <a:schemeClr val="bg1"/>
                </a:solidFill>
                <a:latin typeface="Arial Narrow" pitchFamily="34" charset="0"/>
                <a:cs typeface="Arial" charset="0"/>
              </a:rPr>
              <a:t>Presupuesto por Resultados</a:t>
            </a:r>
            <a:endParaRPr lang="es-PE" sz="2800" b="1" dirty="0">
              <a:solidFill>
                <a:schemeClr val="bg1"/>
              </a:solidFill>
              <a:latin typeface="Arial Narrow" pitchFamily="34" charset="0"/>
              <a:cs typeface="Arial" charset="0"/>
            </a:endParaRPr>
          </a:p>
        </p:txBody>
      </p:sp>
      <p:sp>
        <p:nvSpPr>
          <p:cNvPr id="98" name="97 Rectángulo redondeado"/>
          <p:cNvSpPr/>
          <p:nvPr/>
        </p:nvSpPr>
        <p:spPr>
          <a:xfrm>
            <a:off x="0" y="523875"/>
            <a:ext cx="9144000" cy="240829"/>
          </a:xfrm>
          <a:prstGeom prst="roundRect">
            <a:avLst>
              <a:gd name="adj" fmla="val 5116"/>
            </a:avLst>
          </a:prstGeom>
          <a:solidFill>
            <a:schemeClr val="accent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s-PE" sz="2000" b="1" dirty="0" smtClean="0">
                <a:solidFill>
                  <a:schemeClr val="bg1"/>
                </a:solidFill>
                <a:latin typeface="Arial Narrow" pitchFamily="34" charset="0"/>
              </a:rPr>
              <a:t>Instrumentos </a:t>
            </a:r>
            <a:r>
              <a:rPr lang="es-PE" sz="2000" b="1" dirty="0" err="1" smtClean="0">
                <a:solidFill>
                  <a:schemeClr val="bg1"/>
                </a:solidFill>
                <a:latin typeface="Arial Narrow" pitchFamily="34" charset="0"/>
              </a:rPr>
              <a:t>PpR</a:t>
            </a:r>
            <a:r>
              <a:rPr lang="es-PE" sz="2000" b="1" dirty="0" smtClean="0">
                <a:solidFill>
                  <a:schemeClr val="bg1"/>
                </a:solidFill>
                <a:latin typeface="Arial Narrow" pitchFamily="34" charset="0"/>
              </a:rPr>
              <a:t>: Seguimiento</a:t>
            </a:r>
            <a:endParaRPr lang="es-PE" sz="2000" dirty="0">
              <a:solidFill>
                <a:schemeClr val="bg1"/>
              </a:solidFill>
              <a:latin typeface="Arial Narrow" pitchFamily="34" charset="0"/>
            </a:endParaRPr>
          </a:p>
        </p:txBody>
      </p:sp>
      <p:graphicFrame>
        <p:nvGraphicFramePr>
          <p:cNvPr id="2" name="Diagrama 1"/>
          <p:cNvGraphicFramePr/>
          <p:nvPr>
            <p:extLst>
              <p:ext uri="{D42A27DB-BD31-4B8C-83A1-F6EECF244321}">
                <p14:modId xmlns:p14="http://schemas.microsoft.com/office/powerpoint/2010/main" val="997348412"/>
              </p:ext>
            </p:extLst>
          </p:nvPr>
        </p:nvGraphicFramePr>
        <p:xfrm>
          <a:off x="389605" y="2277864"/>
          <a:ext cx="8424418" cy="1095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0" name="Llamada de flecha hacia arriba 99"/>
          <p:cNvSpPr/>
          <p:nvPr/>
        </p:nvSpPr>
        <p:spPr>
          <a:xfrm>
            <a:off x="323528" y="2312374"/>
            <a:ext cx="3161703" cy="45719"/>
          </a:xfrm>
          <a:prstGeom prst="upArrowCallout">
            <a:avLst>
              <a:gd name="adj1" fmla="val 39297"/>
              <a:gd name="adj2" fmla="val 36616"/>
              <a:gd name="adj3" fmla="val 25000"/>
              <a:gd name="adj4" fmla="val 649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1" name="Llamada de flecha hacia arriba 100"/>
          <p:cNvSpPr/>
          <p:nvPr/>
        </p:nvSpPr>
        <p:spPr>
          <a:xfrm>
            <a:off x="3924449" y="2319928"/>
            <a:ext cx="4963044" cy="45719"/>
          </a:xfrm>
          <a:prstGeom prst="upArrowCallout">
            <a:avLst>
              <a:gd name="adj1" fmla="val 39297"/>
              <a:gd name="adj2" fmla="val 36616"/>
              <a:gd name="adj3" fmla="val 25000"/>
              <a:gd name="adj4" fmla="val 649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6" name="CuadroTexto 105"/>
          <p:cNvSpPr txBox="1"/>
          <p:nvPr/>
        </p:nvSpPr>
        <p:spPr>
          <a:xfrm>
            <a:off x="6873097" y="1988840"/>
            <a:ext cx="1941444" cy="400110"/>
          </a:xfrm>
          <a:prstGeom prst="rect">
            <a:avLst/>
          </a:prstGeom>
          <a:noFill/>
        </p:spPr>
        <p:txBody>
          <a:bodyPr wrap="square" rtlCol="0">
            <a:spAutoFit/>
          </a:bodyPr>
          <a:lstStyle/>
          <a:p>
            <a:r>
              <a:rPr lang="es-PE" sz="2000" dirty="0" smtClean="0">
                <a:latin typeface="Arial Narrow" panose="020B0606020202030204" pitchFamily="34" charset="0"/>
              </a:rPr>
              <a:t>Eficacia</a:t>
            </a:r>
            <a:endParaRPr lang="es-PE" sz="2000" dirty="0">
              <a:latin typeface="Arial Narrow" panose="020B0606020202030204" pitchFamily="34" charset="0"/>
            </a:endParaRPr>
          </a:p>
        </p:txBody>
      </p:sp>
      <p:sp>
        <p:nvSpPr>
          <p:cNvPr id="107" name="CuadroTexto 106"/>
          <p:cNvSpPr txBox="1"/>
          <p:nvPr/>
        </p:nvSpPr>
        <p:spPr>
          <a:xfrm>
            <a:off x="1184465" y="1988840"/>
            <a:ext cx="1941444" cy="400110"/>
          </a:xfrm>
          <a:prstGeom prst="rect">
            <a:avLst/>
          </a:prstGeom>
          <a:noFill/>
        </p:spPr>
        <p:txBody>
          <a:bodyPr wrap="square" rtlCol="0">
            <a:spAutoFit/>
          </a:bodyPr>
          <a:lstStyle/>
          <a:p>
            <a:r>
              <a:rPr lang="es-PE" sz="2000" dirty="0" smtClean="0">
                <a:latin typeface="Arial Narrow" panose="020B0606020202030204" pitchFamily="34" charset="0"/>
              </a:rPr>
              <a:t>Eficiencia</a:t>
            </a:r>
            <a:endParaRPr lang="es-PE" sz="2000" dirty="0">
              <a:latin typeface="Arial Narrow" panose="020B0606020202030204" pitchFamily="34" charset="0"/>
            </a:endParaRPr>
          </a:p>
        </p:txBody>
      </p:sp>
      <p:pic>
        <p:nvPicPr>
          <p:cNvPr id="10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76056" y="4653136"/>
            <a:ext cx="833164" cy="517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 name="Text Box 28"/>
          <p:cNvSpPr txBox="1">
            <a:spLocks noChangeArrowheads="1"/>
          </p:cNvSpPr>
          <p:nvPr/>
        </p:nvSpPr>
        <p:spPr bwMode="auto">
          <a:xfrm>
            <a:off x="6012160" y="4509120"/>
            <a:ext cx="2736304" cy="276999"/>
          </a:xfrm>
          <a:prstGeom prst="rect">
            <a:avLst/>
          </a:prstGeom>
          <a:solidFill>
            <a:srgbClr val="CCCCFF"/>
          </a:solidFill>
          <a:ln w="9525">
            <a:solidFill>
              <a:schemeClr val="accent2"/>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1200" b="1" dirty="0" err="1" smtClean="0">
                <a:latin typeface="Arial Narrow" panose="020B0606020202030204" pitchFamily="34" charset="0"/>
              </a:rPr>
              <a:t>ENCUESTAs</a:t>
            </a:r>
            <a:r>
              <a:rPr lang="es-ES" sz="1200" b="1" dirty="0" smtClean="0">
                <a:latin typeface="Arial Narrow" pitchFamily="34" charset="0"/>
              </a:rPr>
              <a:t> ENDES y ENAPRES</a:t>
            </a:r>
            <a:endParaRPr lang="es-ES" sz="1200" b="1" dirty="0">
              <a:latin typeface="Arial Narrow" pitchFamily="34" charset="0"/>
            </a:endParaRPr>
          </a:p>
        </p:txBody>
      </p:sp>
      <p:sp>
        <p:nvSpPr>
          <p:cNvPr id="104" name="Text Box 28"/>
          <p:cNvSpPr txBox="1">
            <a:spLocks noChangeArrowheads="1"/>
          </p:cNvSpPr>
          <p:nvPr/>
        </p:nvSpPr>
        <p:spPr bwMode="auto">
          <a:xfrm>
            <a:off x="6012160" y="4861449"/>
            <a:ext cx="2736304" cy="276999"/>
          </a:xfrm>
          <a:prstGeom prst="rect">
            <a:avLst/>
          </a:prstGeom>
          <a:solidFill>
            <a:srgbClr val="CCCCFF"/>
          </a:solidFill>
          <a:ln w="9525">
            <a:solidFill>
              <a:schemeClr val="accent2"/>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1200" b="1" dirty="0" err="1" smtClean="0">
                <a:latin typeface="Arial Narrow" panose="020B0606020202030204" pitchFamily="34" charset="0"/>
              </a:rPr>
              <a:t>ENCUESTAs</a:t>
            </a:r>
            <a:r>
              <a:rPr lang="es-ES" sz="1200" b="1" dirty="0" smtClean="0">
                <a:latin typeface="Arial Narrow" pitchFamily="34" charset="0"/>
              </a:rPr>
              <a:t> ENESA y ENCRED</a:t>
            </a:r>
            <a:endParaRPr lang="es-ES" sz="1200" b="1" dirty="0">
              <a:latin typeface="Arial Narrow" pitchFamily="34" charset="0"/>
            </a:endParaRPr>
          </a:p>
        </p:txBody>
      </p:sp>
      <p:sp>
        <p:nvSpPr>
          <p:cNvPr id="105" name="Text Box 28"/>
          <p:cNvSpPr txBox="1">
            <a:spLocks noChangeArrowheads="1"/>
          </p:cNvSpPr>
          <p:nvPr/>
        </p:nvSpPr>
        <p:spPr bwMode="auto">
          <a:xfrm>
            <a:off x="6012160" y="5221489"/>
            <a:ext cx="2736304" cy="276999"/>
          </a:xfrm>
          <a:prstGeom prst="rect">
            <a:avLst/>
          </a:prstGeom>
          <a:solidFill>
            <a:srgbClr val="CCCCFF"/>
          </a:solidFill>
          <a:ln w="9525">
            <a:solidFill>
              <a:schemeClr val="accent2"/>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1200" b="1" dirty="0" smtClean="0">
                <a:latin typeface="Arial Narrow" panose="020B0606020202030204" pitchFamily="34" charset="0"/>
              </a:rPr>
              <a:t>ESTUDIO RAIT</a:t>
            </a:r>
            <a:endParaRPr lang="es-ES" sz="1200" b="1" dirty="0">
              <a:latin typeface="Arial Narrow" pitchFamily="34" charset="0"/>
            </a:endParaRPr>
          </a:p>
        </p:txBody>
      </p:sp>
      <p:sp>
        <p:nvSpPr>
          <p:cNvPr id="108" name="Rectángulo 107"/>
          <p:cNvSpPr/>
          <p:nvPr/>
        </p:nvSpPr>
        <p:spPr>
          <a:xfrm>
            <a:off x="4607940" y="4437113"/>
            <a:ext cx="4212532" cy="1164819"/>
          </a:xfrm>
          <a:prstGeom prst="rect">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200">
              <a:latin typeface="Arial Narrow" panose="020B0606020202030204" pitchFamily="34" charset="0"/>
            </a:endParaRPr>
          </a:p>
        </p:txBody>
      </p:sp>
      <p:pic>
        <p:nvPicPr>
          <p:cNvPr id="111" name="Imagen 110"/>
          <p:cNvPicPr>
            <a:picLocks noChangeAspect="1"/>
          </p:cNvPicPr>
          <p:nvPr/>
        </p:nvPicPr>
        <p:blipFill>
          <a:blip r:embed="rId8"/>
          <a:stretch>
            <a:fillRect/>
          </a:stretch>
        </p:blipFill>
        <p:spPr>
          <a:xfrm>
            <a:off x="318153" y="4869160"/>
            <a:ext cx="1229511" cy="246579"/>
          </a:xfrm>
          <a:prstGeom prst="rect">
            <a:avLst/>
          </a:prstGeom>
        </p:spPr>
      </p:pic>
      <p:sp>
        <p:nvSpPr>
          <p:cNvPr id="112" name="Text Box 28"/>
          <p:cNvSpPr txBox="1">
            <a:spLocks noChangeArrowheads="1"/>
          </p:cNvSpPr>
          <p:nvPr/>
        </p:nvSpPr>
        <p:spPr bwMode="auto">
          <a:xfrm>
            <a:off x="1619672" y="4596550"/>
            <a:ext cx="2736304" cy="276999"/>
          </a:xfrm>
          <a:prstGeom prst="rect">
            <a:avLst/>
          </a:prstGeom>
          <a:solidFill>
            <a:srgbClr val="CCCCFF"/>
          </a:solidFill>
          <a:ln w="9525">
            <a:solidFill>
              <a:schemeClr val="accent2"/>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1200" b="1" dirty="0" smtClean="0">
                <a:latin typeface="Arial Narrow" panose="020B0606020202030204" pitchFamily="34" charset="0"/>
              </a:rPr>
              <a:t>HIS - SIS</a:t>
            </a:r>
            <a:endParaRPr lang="es-ES" sz="1200" b="1" dirty="0">
              <a:latin typeface="Arial Narrow" pitchFamily="34" charset="0"/>
            </a:endParaRPr>
          </a:p>
        </p:txBody>
      </p:sp>
      <p:sp>
        <p:nvSpPr>
          <p:cNvPr id="113" name="Text Box 28"/>
          <p:cNvSpPr txBox="1">
            <a:spLocks noChangeArrowheads="1"/>
          </p:cNvSpPr>
          <p:nvPr/>
        </p:nvSpPr>
        <p:spPr bwMode="auto">
          <a:xfrm>
            <a:off x="1619672" y="4941168"/>
            <a:ext cx="2736304" cy="276999"/>
          </a:xfrm>
          <a:prstGeom prst="rect">
            <a:avLst/>
          </a:prstGeom>
          <a:solidFill>
            <a:srgbClr val="CCCCFF"/>
          </a:solidFill>
          <a:ln w="9525">
            <a:solidFill>
              <a:schemeClr val="accent2"/>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1200" b="1" dirty="0" err="1" smtClean="0">
                <a:latin typeface="Arial Narrow" panose="020B0606020202030204" pitchFamily="34" charset="0"/>
              </a:rPr>
              <a:t>Vig</a:t>
            </a:r>
            <a:r>
              <a:rPr lang="es-ES" sz="1200" b="1" dirty="0" smtClean="0">
                <a:latin typeface="Arial Narrow" pitchFamily="34" charset="0"/>
              </a:rPr>
              <a:t>. Epidemiológica – Reportes </a:t>
            </a:r>
            <a:r>
              <a:rPr lang="es-ES" sz="1200" b="1" dirty="0" err="1" smtClean="0">
                <a:latin typeface="Arial Narrow" pitchFamily="34" charset="0"/>
              </a:rPr>
              <a:t>Op</a:t>
            </a:r>
            <a:r>
              <a:rPr lang="es-ES" sz="1200" b="1" dirty="0" smtClean="0">
                <a:latin typeface="Arial Narrow" pitchFamily="34" charset="0"/>
              </a:rPr>
              <a:t>.</a:t>
            </a:r>
            <a:endParaRPr lang="es-ES" sz="1200" b="1" dirty="0">
              <a:latin typeface="Arial Narrow" pitchFamily="34" charset="0"/>
            </a:endParaRPr>
          </a:p>
        </p:txBody>
      </p:sp>
      <p:sp>
        <p:nvSpPr>
          <p:cNvPr id="115" name="Rectángulo 114"/>
          <p:cNvSpPr/>
          <p:nvPr/>
        </p:nvSpPr>
        <p:spPr>
          <a:xfrm>
            <a:off x="318153" y="4444823"/>
            <a:ext cx="4181838" cy="1157109"/>
          </a:xfrm>
          <a:prstGeom prst="rect">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Arial Narrow" panose="020B0606020202030204" pitchFamily="34" charset="0"/>
            </a:endParaRPr>
          </a:p>
        </p:txBody>
      </p:sp>
      <p:sp>
        <p:nvSpPr>
          <p:cNvPr id="3" name="Rectángulo 2"/>
          <p:cNvSpPr/>
          <p:nvPr/>
        </p:nvSpPr>
        <p:spPr>
          <a:xfrm>
            <a:off x="179512" y="4024809"/>
            <a:ext cx="8784976" cy="1708447"/>
          </a:xfrm>
          <a:prstGeom prst="rect">
            <a:avLst/>
          </a:prstGeom>
          <a:no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Arial Narrow" panose="020B0606020202030204" pitchFamily="34" charset="0"/>
            </a:endParaRPr>
          </a:p>
        </p:txBody>
      </p:sp>
      <p:sp>
        <p:nvSpPr>
          <p:cNvPr id="34" name="1 Rectángulo"/>
          <p:cNvSpPr/>
          <p:nvPr/>
        </p:nvSpPr>
        <p:spPr>
          <a:xfrm>
            <a:off x="179512" y="4067780"/>
            <a:ext cx="2783133" cy="369332"/>
          </a:xfrm>
          <a:prstGeom prst="rect">
            <a:avLst/>
          </a:prstGeom>
          <a:noFill/>
        </p:spPr>
        <p:txBody>
          <a:bodyPr wrap="none" lIns="91440" tIns="45720" rIns="91440" bIns="45720">
            <a:spAutoFit/>
          </a:bodyPr>
          <a:lstStyle/>
          <a:p>
            <a:pPr algn="ctr"/>
            <a:r>
              <a:rPr lang="es-ES"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Narrow" panose="020B0606020202030204" pitchFamily="34" charset="0"/>
              </a:rPr>
              <a:t>Indicadores de desempeño</a:t>
            </a:r>
            <a:endParaRPr lang="es-ES"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Narrow" pitchFamily="34" charset="0"/>
            </a:endParaRPr>
          </a:p>
        </p:txBody>
      </p:sp>
      <p:sp>
        <p:nvSpPr>
          <p:cNvPr id="41" name="Text Box 28"/>
          <p:cNvSpPr txBox="1">
            <a:spLocks noChangeArrowheads="1"/>
          </p:cNvSpPr>
          <p:nvPr/>
        </p:nvSpPr>
        <p:spPr bwMode="auto">
          <a:xfrm>
            <a:off x="1619672" y="6237312"/>
            <a:ext cx="2736304" cy="276999"/>
          </a:xfrm>
          <a:prstGeom prst="rect">
            <a:avLst/>
          </a:prstGeom>
          <a:solidFill>
            <a:srgbClr val="CCCCFF"/>
          </a:solidFill>
          <a:ln w="9525">
            <a:solidFill>
              <a:schemeClr val="accent2"/>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1200" b="1" dirty="0" smtClean="0">
                <a:latin typeface="Arial Narrow" panose="020B0606020202030204" pitchFamily="34" charset="0"/>
              </a:rPr>
              <a:t>SIAF - SIGA</a:t>
            </a:r>
            <a:endParaRPr lang="es-ES" sz="1200" b="1" dirty="0">
              <a:latin typeface="Arial Narrow" pitchFamily="34" charset="0"/>
            </a:endParaRPr>
          </a:p>
        </p:txBody>
      </p:sp>
      <p:sp>
        <p:nvSpPr>
          <p:cNvPr id="43" name="Rectángulo 42"/>
          <p:cNvSpPr/>
          <p:nvPr/>
        </p:nvSpPr>
        <p:spPr>
          <a:xfrm>
            <a:off x="318153" y="6165304"/>
            <a:ext cx="4181838" cy="490203"/>
          </a:xfrm>
          <a:prstGeom prst="rect">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Arial Narrow" panose="020B0606020202030204" pitchFamily="34" charset="0"/>
            </a:endParaRPr>
          </a:p>
        </p:txBody>
      </p:sp>
      <p:sp>
        <p:nvSpPr>
          <p:cNvPr id="44" name="Rectángulo 43"/>
          <p:cNvSpPr/>
          <p:nvPr/>
        </p:nvSpPr>
        <p:spPr>
          <a:xfrm>
            <a:off x="179512" y="5825009"/>
            <a:ext cx="8784976" cy="910217"/>
          </a:xfrm>
          <a:prstGeom prst="rect">
            <a:avLst/>
          </a:prstGeom>
          <a:no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Arial Narrow" panose="020B0606020202030204" pitchFamily="34" charset="0"/>
            </a:endParaRPr>
          </a:p>
        </p:txBody>
      </p:sp>
      <p:sp>
        <p:nvSpPr>
          <p:cNvPr id="45" name="1 Rectángulo"/>
          <p:cNvSpPr/>
          <p:nvPr/>
        </p:nvSpPr>
        <p:spPr>
          <a:xfrm>
            <a:off x="179512" y="5784472"/>
            <a:ext cx="5533886" cy="369332"/>
          </a:xfrm>
          <a:prstGeom prst="rect">
            <a:avLst/>
          </a:prstGeom>
          <a:noFill/>
        </p:spPr>
        <p:txBody>
          <a:bodyPr wrap="none" lIns="91440" tIns="45720" rIns="91440" bIns="45720">
            <a:spAutoFit/>
          </a:bodyPr>
          <a:lstStyle/>
          <a:p>
            <a:pPr algn="ctr"/>
            <a:r>
              <a:rPr lang="es-ES"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Narrow" panose="020B0606020202030204" pitchFamily="34" charset="0"/>
              </a:rPr>
              <a:t>Indicadores de producción física y ejecución financiera</a:t>
            </a:r>
            <a:endParaRPr lang="es-ES"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Narrow" pitchFamily="34" charset="0"/>
            </a:endParaRPr>
          </a:p>
        </p:txBody>
      </p:sp>
      <p:pic>
        <p:nvPicPr>
          <p:cNvPr id="1026" name="Picture 2" descr="https://encrypted-tbn3.gstatic.com/images?q=tbn:ANd9GcTio3sXp4IFDgkoTmRqFbgfmk98x0VA5TT-bJTOQJY6JzPYRe6B"/>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9928" y="6288080"/>
            <a:ext cx="1195824" cy="236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678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6"/>
          <p:cNvSpPr>
            <a:spLocks noChangeArrowheads="1"/>
          </p:cNvSpPr>
          <p:nvPr/>
        </p:nvSpPr>
        <p:spPr bwMode="gray">
          <a:xfrm>
            <a:off x="1691680" y="5589240"/>
            <a:ext cx="7010374" cy="720080"/>
          </a:xfrm>
          <a:prstGeom prst="roundRect">
            <a:avLst>
              <a:gd name="adj" fmla="val 16667"/>
            </a:avLst>
          </a:prstGeom>
          <a:solidFill>
            <a:schemeClr val="bg2"/>
          </a:soli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r>
              <a:rPr lang="es-ES" sz="1400" dirty="0" smtClean="0">
                <a:solidFill>
                  <a:prstClr val="black"/>
                </a:solidFill>
                <a:latin typeface="Arial Narrow" panose="020B0606020202030204" pitchFamily="34" charset="0"/>
              </a:rPr>
              <a:t>Es la </a:t>
            </a:r>
            <a:r>
              <a:rPr lang="es-ES" sz="1400" b="1" dirty="0" smtClean="0">
                <a:solidFill>
                  <a:prstClr val="black"/>
                </a:solidFill>
                <a:latin typeface="Arial Narrow" panose="020B0606020202030204" pitchFamily="34" charset="0"/>
              </a:rPr>
              <a:t>Encuesta </a:t>
            </a:r>
            <a:r>
              <a:rPr lang="es-ES" sz="1400" b="1" dirty="0">
                <a:solidFill>
                  <a:prstClr val="black"/>
                </a:solidFill>
                <a:latin typeface="Arial Narrow" panose="020B0606020202030204" pitchFamily="34" charset="0"/>
              </a:rPr>
              <a:t>de Prevalencia y Riesgo de Transmisión de </a:t>
            </a:r>
            <a:r>
              <a:rPr lang="es-ES" sz="1400" b="1" dirty="0" smtClean="0">
                <a:solidFill>
                  <a:prstClr val="black"/>
                </a:solidFill>
                <a:latin typeface="Arial Narrow" panose="020B0606020202030204" pitchFamily="34" charset="0"/>
              </a:rPr>
              <a:t>Tuberculosis </a:t>
            </a:r>
            <a:r>
              <a:rPr lang="es-ES" sz="1400" dirty="0" smtClean="0">
                <a:solidFill>
                  <a:prstClr val="black"/>
                </a:solidFill>
                <a:latin typeface="Arial Narrow" panose="020B0606020202030204" pitchFamily="34" charset="0"/>
              </a:rPr>
              <a:t>Consiste </a:t>
            </a:r>
            <a:r>
              <a:rPr lang="es-ES" sz="1400" dirty="0">
                <a:solidFill>
                  <a:prstClr val="black"/>
                </a:solidFill>
                <a:latin typeface="Arial Narrow" panose="020B0606020202030204" pitchFamily="34" charset="0"/>
              </a:rPr>
              <a:t>en la aplicación y </a:t>
            </a:r>
            <a:endParaRPr lang="es-ES" sz="1400" dirty="0" smtClean="0">
              <a:solidFill>
                <a:prstClr val="black"/>
              </a:solidFill>
              <a:latin typeface="Arial Narrow" panose="020B0606020202030204" pitchFamily="34" charset="0"/>
            </a:endParaRPr>
          </a:p>
          <a:p>
            <a:r>
              <a:rPr lang="es-ES" sz="1400" dirty="0" smtClean="0">
                <a:solidFill>
                  <a:prstClr val="black"/>
                </a:solidFill>
                <a:latin typeface="Arial Narrow" panose="020B0606020202030204" pitchFamily="34" charset="0"/>
              </a:rPr>
              <a:t>lectura </a:t>
            </a:r>
            <a:r>
              <a:rPr lang="es-ES" sz="1400" dirty="0">
                <a:solidFill>
                  <a:prstClr val="black"/>
                </a:solidFill>
                <a:latin typeface="Arial Narrow" panose="020B0606020202030204" pitchFamily="34" charset="0"/>
              </a:rPr>
              <a:t>de la prueba tuberculina a los niños de </a:t>
            </a:r>
            <a:r>
              <a:rPr lang="es-ES" sz="1400" dirty="0" smtClean="0">
                <a:solidFill>
                  <a:prstClr val="black"/>
                </a:solidFill>
                <a:latin typeface="Arial Narrow" panose="020B0606020202030204" pitchFamily="34" charset="0"/>
              </a:rPr>
              <a:t>6 </a:t>
            </a:r>
            <a:r>
              <a:rPr lang="es-ES" sz="1400" dirty="0">
                <a:solidFill>
                  <a:prstClr val="black"/>
                </a:solidFill>
                <a:latin typeface="Arial Narrow" panose="020B0606020202030204" pitchFamily="34" charset="0"/>
              </a:rPr>
              <a:t>y 7 </a:t>
            </a:r>
            <a:r>
              <a:rPr lang="es-ES" sz="1400" dirty="0" smtClean="0">
                <a:solidFill>
                  <a:prstClr val="black"/>
                </a:solidFill>
                <a:latin typeface="Arial Narrow" panose="020B0606020202030204" pitchFamily="34" charset="0"/>
              </a:rPr>
              <a:t>años de </a:t>
            </a:r>
            <a:r>
              <a:rPr lang="es-ES" sz="1400" dirty="0">
                <a:solidFill>
                  <a:prstClr val="black"/>
                </a:solidFill>
                <a:latin typeface="Arial Narrow" panose="020B0606020202030204" pitchFamily="34" charset="0"/>
              </a:rPr>
              <a:t>edad del primer grado de primaria de </a:t>
            </a:r>
            <a:r>
              <a:rPr lang="es-ES" sz="1400" dirty="0" smtClean="0">
                <a:solidFill>
                  <a:prstClr val="black"/>
                </a:solidFill>
                <a:latin typeface="Arial Narrow" panose="020B0606020202030204" pitchFamily="34" charset="0"/>
              </a:rPr>
              <a:t>las</a:t>
            </a:r>
          </a:p>
          <a:p>
            <a:r>
              <a:rPr lang="es-ES" sz="1400" dirty="0" smtClean="0">
                <a:solidFill>
                  <a:prstClr val="black"/>
                </a:solidFill>
                <a:latin typeface="Arial Narrow" panose="020B0606020202030204" pitchFamily="34" charset="0"/>
              </a:rPr>
              <a:t>instituciones </a:t>
            </a:r>
            <a:r>
              <a:rPr lang="es-ES" sz="1400" dirty="0">
                <a:solidFill>
                  <a:prstClr val="black"/>
                </a:solidFill>
                <a:latin typeface="Arial Narrow" panose="020B0606020202030204" pitchFamily="34" charset="0"/>
              </a:rPr>
              <a:t>educativas. </a:t>
            </a:r>
            <a:endParaRPr lang="es-PE" sz="1400" dirty="0">
              <a:solidFill>
                <a:prstClr val="black"/>
              </a:solidFill>
              <a:latin typeface="Arial Narrow" panose="020B0606020202030204" pitchFamily="34" charset="0"/>
            </a:endParaRPr>
          </a:p>
        </p:txBody>
      </p:sp>
      <p:sp>
        <p:nvSpPr>
          <p:cNvPr id="12" name="AutoShape 16"/>
          <p:cNvSpPr>
            <a:spLocks noChangeArrowheads="1"/>
          </p:cNvSpPr>
          <p:nvPr/>
        </p:nvSpPr>
        <p:spPr bwMode="gray">
          <a:xfrm>
            <a:off x="395537" y="5589240"/>
            <a:ext cx="1152127" cy="720080"/>
          </a:xfrm>
          <a:prstGeom prst="roundRect">
            <a:avLst>
              <a:gd name="adj" fmla="val 16667"/>
            </a:avLst>
          </a:prstGeom>
          <a:gradFill flip="none" rotWithShape="1">
            <a:gsLst>
              <a:gs pos="0">
                <a:srgbClr val="5E9EFF"/>
              </a:gs>
              <a:gs pos="39999">
                <a:srgbClr val="85C2FF"/>
              </a:gs>
              <a:gs pos="70000">
                <a:srgbClr val="C4D6EB"/>
              </a:gs>
              <a:gs pos="100000">
                <a:srgbClr val="FFEBFA"/>
              </a:gs>
            </a:gsLst>
            <a:lin ang="2700000" scaled="0"/>
            <a:tileRect/>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ctr"/>
            <a:r>
              <a:rPr lang="es-PE" b="1" dirty="0" smtClean="0">
                <a:solidFill>
                  <a:prstClr val="black"/>
                </a:solidFill>
                <a:latin typeface="Arial Narrow" panose="020B0606020202030204" pitchFamily="34" charset="0"/>
              </a:rPr>
              <a:t>RAIT</a:t>
            </a:r>
            <a:endParaRPr lang="es-PE" b="1" dirty="0">
              <a:solidFill>
                <a:prstClr val="black"/>
              </a:solidFill>
              <a:latin typeface="Arial Narrow" panose="020B0606020202030204" pitchFamily="34" charset="0"/>
            </a:endParaRPr>
          </a:p>
        </p:txBody>
      </p:sp>
      <p:sp>
        <p:nvSpPr>
          <p:cNvPr id="14" name="13 Rectángulo redondeado"/>
          <p:cNvSpPr/>
          <p:nvPr/>
        </p:nvSpPr>
        <p:spPr>
          <a:xfrm>
            <a:off x="0" y="379859"/>
            <a:ext cx="9144000" cy="240829"/>
          </a:xfrm>
          <a:prstGeom prst="roundRect">
            <a:avLst>
              <a:gd name="adj" fmla="val 5116"/>
            </a:avLst>
          </a:prstGeom>
          <a:solidFill>
            <a:schemeClr val="accent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s-PE" sz="2000" b="1" dirty="0" smtClean="0">
                <a:solidFill>
                  <a:schemeClr val="bg1"/>
                </a:solidFill>
              </a:rPr>
              <a:t>Encuestas INEI</a:t>
            </a:r>
            <a:endParaRPr lang="es-PE" sz="2000" dirty="0">
              <a:solidFill>
                <a:schemeClr val="bg1"/>
              </a:solidFill>
            </a:endParaRPr>
          </a:p>
        </p:txBody>
      </p:sp>
      <p:sp>
        <p:nvSpPr>
          <p:cNvPr id="17" name="Text Box 2"/>
          <p:cNvSpPr txBox="1">
            <a:spLocks noChangeArrowheads="1"/>
          </p:cNvSpPr>
          <p:nvPr/>
        </p:nvSpPr>
        <p:spPr bwMode="auto">
          <a:xfrm>
            <a:off x="0" y="0"/>
            <a:ext cx="9144000" cy="400110"/>
          </a:xfrm>
          <a:prstGeom prst="rect">
            <a:avLst/>
          </a:prstGeom>
          <a:solidFill>
            <a:schemeClr val="accent2"/>
          </a:solidFill>
          <a:ln w="9525">
            <a:noFill/>
            <a:miter lim="800000"/>
            <a:headEnd/>
            <a:tailEnd/>
          </a:ln>
        </p:spPr>
        <p:txBody>
          <a:bodyPr wrap="square">
            <a:spAutoFit/>
          </a:bodyPr>
          <a:lstStyle/>
          <a:p>
            <a:pPr algn="ctr" fontAlgn="base">
              <a:spcBef>
                <a:spcPct val="0"/>
              </a:spcBef>
              <a:spcAft>
                <a:spcPct val="0"/>
              </a:spcAft>
            </a:pPr>
            <a:r>
              <a:rPr lang="es-PE" sz="2000" b="1" dirty="0" smtClean="0">
                <a:solidFill>
                  <a:schemeClr val="bg1"/>
                </a:solidFill>
                <a:latin typeface="Arial Narrow" pitchFamily="34" charset="0"/>
                <a:cs typeface="Arial" charset="0"/>
              </a:rPr>
              <a:t>Presupuesto por Resultados</a:t>
            </a:r>
            <a:endParaRPr lang="es-PE" sz="2000" b="1" dirty="0">
              <a:solidFill>
                <a:schemeClr val="bg1"/>
              </a:solidFill>
              <a:latin typeface="Arial Narrow" pitchFamily="34" charset="0"/>
              <a:cs typeface="Arial" charset="0"/>
            </a:endParaRPr>
          </a:p>
        </p:txBody>
      </p:sp>
      <p:sp>
        <p:nvSpPr>
          <p:cNvPr id="18" name="AutoShape 16"/>
          <p:cNvSpPr>
            <a:spLocks noChangeArrowheads="1"/>
          </p:cNvSpPr>
          <p:nvPr/>
        </p:nvSpPr>
        <p:spPr bwMode="gray">
          <a:xfrm>
            <a:off x="395536" y="1927543"/>
            <a:ext cx="1152128" cy="997401"/>
          </a:xfrm>
          <a:prstGeom prst="roundRect">
            <a:avLst>
              <a:gd name="adj" fmla="val 16667"/>
            </a:avLst>
          </a:prstGeom>
          <a:gradFill flip="none" rotWithShape="1">
            <a:gsLst>
              <a:gs pos="0">
                <a:srgbClr val="5E9EFF"/>
              </a:gs>
              <a:gs pos="39999">
                <a:srgbClr val="85C2FF"/>
              </a:gs>
              <a:gs pos="70000">
                <a:srgbClr val="C4D6EB"/>
              </a:gs>
              <a:gs pos="100000">
                <a:srgbClr val="FFEBFA"/>
              </a:gs>
            </a:gsLst>
            <a:lin ang="2700000" scaled="0"/>
            <a:tileRect/>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ctr"/>
            <a:r>
              <a:rPr lang="es-PE" b="1" dirty="0" smtClean="0">
                <a:solidFill>
                  <a:prstClr val="black"/>
                </a:solidFill>
                <a:latin typeface="Arial Narrow" panose="020B0606020202030204" pitchFamily="34" charset="0"/>
              </a:rPr>
              <a:t>ENAPRES</a:t>
            </a:r>
            <a:endParaRPr lang="es-PE" b="1" dirty="0">
              <a:solidFill>
                <a:prstClr val="black"/>
              </a:solidFill>
              <a:latin typeface="Arial Narrow" panose="020B0606020202030204" pitchFamily="34" charset="0"/>
            </a:endParaRPr>
          </a:p>
        </p:txBody>
      </p:sp>
      <p:sp>
        <p:nvSpPr>
          <p:cNvPr id="5" name="Rectángulo 4"/>
          <p:cNvSpPr/>
          <p:nvPr/>
        </p:nvSpPr>
        <p:spPr>
          <a:xfrm>
            <a:off x="1691679" y="779969"/>
            <a:ext cx="5169141" cy="99284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PE" sz="1600" dirty="0">
                <a:solidFill>
                  <a:prstClr val="black"/>
                </a:solidFill>
                <a:latin typeface="Arial Narrow" panose="020B0606020202030204" pitchFamily="34" charset="0"/>
              </a:rPr>
              <a:t>Provee información actualizada sobre la dinámica demográfica y el estado de </a:t>
            </a:r>
            <a:r>
              <a:rPr lang="es-PE" sz="1600" dirty="0" smtClean="0">
                <a:solidFill>
                  <a:prstClr val="black"/>
                </a:solidFill>
                <a:latin typeface="Arial Narrow" panose="020B0606020202030204" pitchFamily="34" charset="0"/>
              </a:rPr>
              <a:t>salud de </a:t>
            </a:r>
            <a:r>
              <a:rPr lang="es-PE" sz="1600" dirty="0">
                <a:solidFill>
                  <a:prstClr val="black"/>
                </a:solidFill>
                <a:latin typeface="Arial Narrow" panose="020B0606020202030204" pitchFamily="34" charset="0"/>
              </a:rPr>
              <a:t>madres y niños menores de 5 años, que permita la estimación de </a:t>
            </a:r>
            <a:r>
              <a:rPr lang="es-PE" sz="1600" dirty="0" smtClean="0">
                <a:solidFill>
                  <a:prstClr val="black"/>
                </a:solidFill>
                <a:latin typeface="Arial Narrow" panose="020B0606020202030204" pitchFamily="34" charset="0"/>
              </a:rPr>
              <a:t>indicadores identificados </a:t>
            </a:r>
            <a:r>
              <a:rPr lang="es-PE" sz="1600" dirty="0">
                <a:solidFill>
                  <a:prstClr val="black"/>
                </a:solidFill>
                <a:latin typeface="Arial Narrow" panose="020B0606020202030204" pitchFamily="34" charset="0"/>
              </a:rPr>
              <a:t>de los Programas Presupuestales en el marco de </a:t>
            </a:r>
            <a:r>
              <a:rPr lang="es-PE" sz="1600" dirty="0" err="1" smtClean="0">
                <a:solidFill>
                  <a:prstClr val="black"/>
                </a:solidFill>
                <a:latin typeface="Arial Narrow" panose="020B0606020202030204" pitchFamily="34" charset="0"/>
              </a:rPr>
              <a:t>PpR</a:t>
            </a:r>
            <a:r>
              <a:rPr lang="es-PE" sz="1600" dirty="0" smtClean="0">
                <a:solidFill>
                  <a:prstClr val="black"/>
                </a:solidFill>
                <a:latin typeface="Arial Narrow" panose="020B0606020202030204" pitchFamily="34" charset="0"/>
              </a:rPr>
              <a:t>.</a:t>
            </a:r>
            <a:endParaRPr lang="es-PE" sz="1600" dirty="0">
              <a:latin typeface="Arial Narrow" panose="020B0606020202030204" pitchFamily="34" charset="0"/>
            </a:endParaRPr>
          </a:p>
        </p:txBody>
      </p:sp>
      <p:sp>
        <p:nvSpPr>
          <p:cNvPr id="21" name="Rectángulo 20"/>
          <p:cNvSpPr/>
          <p:nvPr/>
        </p:nvSpPr>
        <p:spPr>
          <a:xfrm>
            <a:off x="1691679" y="1932096"/>
            <a:ext cx="5169141" cy="99284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PE" sz="1600" dirty="0">
                <a:solidFill>
                  <a:prstClr val="black"/>
                </a:solidFill>
                <a:latin typeface="Arial Narrow" panose="020B0606020202030204" pitchFamily="34" charset="0"/>
              </a:rPr>
              <a:t>Tiene como propósito fundamental generar información estadística </a:t>
            </a:r>
            <a:r>
              <a:rPr lang="es-PE" sz="1600" dirty="0" smtClean="0">
                <a:solidFill>
                  <a:prstClr val="black"/>
                </a:solidFill>
                <a:latin typeface="Arial Narrow" panose="020B0606020202030204" pitchFamily="34" charset="0"/>
              </a:rPr>
              <a:t>actualizada. Para </a:t>
            </a:r>
            <a:r>
              <a:rPr lang="es-PE" sz="1600" dirty="0">
                <a:solidFill>
                  <a:prstClr val="black"/>
                </a:solidFill>
                <a:latin typeface="Arial Narrow" panose="020B0606020202030204" pitchFamily="34" charset="0"/>
              </a:rPr>
              <a:t>la construcción de indicadores que facilite el seguimiento y evaluación de los </a:t>
            </a:r>
            <a:r>
              <a:rPr lang="es-PE" sz="1600" dirty="0" smtClean="0">
                <a:solidFill>
                  <a:prstClr val="black"/>
                </a:solidFill>
                <a:latin typeface="Arial Narrow" panose="020B0606020202030204" pitchFamily="34" charset="0"/>
              </a:rPr>
              <a:t>diferentes </a:t>
            </a:r>
            <a:r>
              <a:rPr lang="es-PE" sz="1600" dirty="0">
                <a:solidFill>
                  <a:prstClr val="black"/>
                </a:solidFill>
                <a:latin typeface="Arial Narrow" panose="020B0606020202030204" pitchFamily="34" charset="0"/>
              </a:rPr>
              <a:t>Programas  </a:t>
            </a:r>
            <a:r>
              <a:rPr lang="es-PE" sz="1600" dirty="0" smtClean="0">
                <a:solidFill>
                  <a:prstClr val="black"/>
                </a:solidFill>
                <a:latin typeface="Arial Narrow" panose="020B0606020202030204" pitchFamily="34" charset="0"/>
              </a:rPr>
              <a:t>Estratégicos.</a:t>
            </a:r>
            <a:endParaRPr lang="es-PE" sz="1600" dirty="0">
              <a:solidFill>
                <a:prstClr val="black"/>
              </a:solidFill>
              <a:latin typeface="Arial Narrow" panose="020B0606020202030204" pitchFamily="34" charset="0"/>
            </a:endParaRPr>
          </a:p>
        </p:txBody>
      </p:sp>
      <p:sp>
        <p:nvSpPr>
          <p:cNvPr id="22" name="AutoShape 16"/>
          <p:cNvSpPr>
            <a:spLocks noChangeArrowheads="1"/>
          </p:cNvSpPr>
          <p:nvPr/>
        </p:nvSpPr>
        <p:spPr bwMode="gray">
          <a:xfrm>
            <a:off x="395536" y="779969"/>
            <a:ext cx="1152128" cy="992848"/>
          </a:xfrm>
          <a:prstGeom prst="roundRect">
            <a:avLst>
              <a:gd name="adj" fmla="val 16667"/>
            </a:avLst>
          </a:prstGeom>
          <a:gradFill flip="none" rotWithShape="1">
            <a:gsLst>
              <a:gs pos="0">
                <a:srgbClr val="5E9EFF"/>
              </a:gs>
              <a:gs pos="39999">
                <a:srgbClr val="85C2FF"/>
              </a:gs>
              <a:gs pos="70000">
                <a:srgbClr val="C4D6EB"/>
              </a:gs>
              <a:gs pos="100000">
                <a:srgbClr val="FFEBFA"/>
              </a:gs>
            </a:gsLst>
            <a:lin ang="2700000" scaled="0"/>
            <a:tileRect/>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ctr"/>
            <a:r>
              <a:rPr lang="es-PE" b="1" dirty="0" smtClean="0">
                <a:solidFill>
                  <a:prstClr val="black"/>
                </a:solidFill>
                <a:latin typeface="Arial Narrow" panose="020B0606020202030204" pitchFamily="34" charset="0"/>
              </a:rPr>
              <a:t>ENDES</a:t>
            </a:r>
            <a:endParaRPr lang="es-PE" b="1" dirty="0">
              <a:solidFill>
                <a:prstClr val="black"/>
              </a:solidFill>
              <a:latin typeface="Arial Narrow" panose="020B0606020202030204" pitchFamily="34" charset="0"/>
            </a:endParaRPr>
          </a:p>
        </p:txBody>
      </p:sp>
      <p:sp>
        <p:nvSpPr>
          <p:cNvPr id="23" name="Rectángulo 22"/>
          <p:cNvSpPr/>
          <p:nvPr/>
        </p:nvSpPr>
        <p:spPr>
          <a:xfrm>
            <a:off x="323528" y="750896"/>
            <a:ext cx="6624736" cy="2241501"/>
          </a:xfrm>
          <a:prstGeom prst="rect">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Arial Narrow" panose="020B0606020202030204" pitchFamily="34" charset="0"/>
            </a:endParaRPr>
          </a:p>
        </p:txBody>
      </p:sp>
      <p:sp>
        <p:nvSpPr>
          <p:cNvPr id="24" name="Rectángulo 23"/>
          <p:cNvSpPr/>
          <p:nvPr/>
        </p:nvSpPr>
        <p:spPr>
          <a:xfrm>
            <a:off x="7011888" y="764704"/>
            <a:ext cx="1808584" cy="2227693"/>
          </a:xfrm>
          <a:prstGeom prst="rect">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Arial Narrow" panose="020B0606020202030204" pitchFamily="34" charset="0"/>
            </a:endParaRPr>
          </a:p>
        </p:txBody>
      </p:sp>
      <p:pic>
        <p:nvPicPr>
          <p:cNvPr id="25" name="Picture 12" descr="http://elseisdoble.blogia.com/upload/20081021194034-20081021-1883-564-xiii-concurso-de-dibujo-escolar-de-alzira-foto-blo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0392" y="2085644"/>
            <a:ext cx="601662" cy="85951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ector curvado 7"/>
          <p:cNvCxnSpPr>
            <a:endCxn id="25" idx="0"/>
          </p:cNvCxnSpPr>
          <p:nvPr/>
        </p:nvCxnSpPr>
        <p:spPr>
          <a:xfrm rot="16200000" flipH="1">
            <a:off x="7662615" y="1347036"/>
            <a:ext cx="744336" cy="732879"/>
          </a:xfrm>
          <a:prstGeom prst="curvedConnector3">
            <a:avLst>
              <a:gd name="adj1" fmla="val 50000"/>
            </a:avLst>
          </a:prstGeom>
          <a:ln w="31750">
            <a:tailEnd type="triangle"/>
          </a:ln>
        </p:spPr>
        <p:style>
          <a:lnRef idx="1">
            <a:schemeClr val="accent1"/>
          </a:lnRef>
          <a:fillRef idx="0">
            <a:schemeClr val="accent1"/>
          </a:fillRef>
          <a:effectRef idx="0">
            <a:schemeClr val="accent1"/>
          </a:effectRef>
          <a:fontRef idx="minor">
            <a:schemeClr val="tx1"/>
          </a:fontRef>
        </p:style>
      </p:cxnSp>
      <p:pic>
        <p:nvPicPr>
          <p:cNvPr id="32" name="Picture 12" descr="http://elseisdoble.blogia.com/upload/20081021194034-20081021-1883-564-xiii-concurso-de-dibujo-escolar-de-alzira-foto-blo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2060848"/>
            <a:ext cx="601662" cy="859517"/>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upo 32"/>
          <p:cNvGrpSpPr/>
          <p:nvPr/>
        </p:nvGrpSpPr>
        <p:grpSpPr>
          <a:xfrm>
            <a:off x="7172671" y="845848"/>
            <a:ext cx="432048" cy="864096"/>
            <a:chOff x="1908711" y="908720"/>
            <a:chExt cx="2291031" cy="4723086"/>
          </a:xfrm>
        </p:grpSpPr>
        <p:pic>
          <p:nvPicPr>
            <p:cNvPr id="34" name="Picture 2" descr="http://oldweb.loespejo.cl/precenso/encuestado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186" r="16110"/>
            <a:stretch/>
          </p:blipFill>
          <p:spPr bwMode="auto">
            <a:xfrm>
              <a:off x="1908711" y="908720"/>
              <a:ext cx="2291031" cy="472308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7990" r="40978"/>
            <a:stretch/>
          </p:blipFill>
          <p:spPr bwMode="auto">
            <a:xfrm>
              <a:off x="2866932" y="1124744"/>
              <a:ext cx="480932" cy="212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05091" y="2596548"/>
              <a:ext cx="692771" cy="43009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Rectángulo 36"/>
            <p:cNvSpPr/>
            <p:nvPr/>
          </p:nvSpPr>
          <p:spPr>
            <a:xfrm rot="1659070">
              <a:off x="3770656" y="2855780"/>
              <a:ext cx="243334" cy="21504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8" name="Rectángulo 37"/>
            <p:cNvSpPr/>
            <p:nvPr/>
          </p:nvSpPr>
          <p:spPr>
            <a:xfrm rot="1659070">
              <a:off x="3488691" y="2886131"/>
              <a:ext cx="222174" cy="21504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9" name="Elipse 38"/>
            <p:cNvSpPr/>
            <p:nvPr/>
          </p:nvSpPr>
          <p:spPr>
            <a:xfrm>
              <a:off x="3465133" y="2996952"/>
              <a:ext cx="242771" cy="28803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0" name="Rectángulo 39"/>
            <p:cNvSpPr/>
            <p:nvPr/>
          </p:nvSpPr>
          <p:spPr>
            <a:xfrm rot="282999">
              <a:off x="2650908" y="3140968"/>
              <a:ext cx="33691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1" name="Rectángulo 40"/>
            <p:cNvSpPr/>
            <p:nvPr/>
          </p:nvSpPr>
          <p:spPr>
            <a:xfrm rot="21166742">
              <a:off x="3271527" y="3131861"/>
              <a:ext cx="65147" cy="64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
        <p:nvSpPr>
          <p:cNvPr id="42" name="AutoShape 16"/>
          <p:cNvSpPr>
            <a:spLocks noChangeArrowheads="1"/>
          </p:cNvSpPr>
          <p:nvPr/>
        </p:nvSpPr>
        <p:spPr bwMode="gray">
          <a:xfrm>
            <a:off x="395536" y="4245607"/>
            <a:ext cx="1152128" cy="997401"/>
          </a:xfrm>
          <a:prstGeom prst="roundRect">
            <a:avLst>
              <a:gd name="adj" fmla="val 16667"/>
            </a:avLst>
          </a:prstGeom>
          <a:gradFill flip="none" rotWithShape="1">
            <a:gsLst>
              <a:gs pos="0">
                <a:srgbClr val="5E9EFF"/>
              </a:gs>
              <a:gs pos="39999">
                <a:srgbClr val="85C2FF"/>
              </a:gs>
              <a:gs pos="70000">
                <a:srgbClr val="C4D6EB"/>
              </a:gs>
              <a:gs pos="100000">
                <a:srgbClr val="FFEBFA"/>
              </a:gs>
            </a:gsLst>
            <a:lin ang="2700000" scaled="0"/>
            <a:tileRect/>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ctr"/>
            <a:r>
              <a:rPr lang="es-PE" b="1" dirty="0" smtClean="0">
                <a:solidFill>
                  <a:prstClr val="black"/>
                </a:solidFill>
                <a:latin typeface="Arial Narrow" panose="020B0606020202030204" pitchFamily="34" charset="0"/>
              </a:rPr>
              <a:t>ENCRED</a:t>
            </a:r>
            <a:endParaRPr lang="es-PE" b="1" dirty="0">
              <a:solidFill>
                <a:prstClr val="black"/>
              </a:solidFill>
              <a:latin typeface="Arial Narrow" panose="020B0606020202030204" pitchFamily="34" charset="0"/>
            </a:endParaRPr>
          </a:p>
        </p:txBody>
      </p:sp>
      <p:sp>
        <p:nvSpPr>
          <p:cNvPr id="43" name="Rectángulo 42"/>
          <p:cNvSpPr/>
          <p:nvPr/>
        </p:nvSpPr>
        <p:spPr>
          <a:xfrm>
            <a:off x="1691679" y="3098033"/>
            <a:ext cx="5169141" cy="99284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PE" sz="1600" dirty="0">
                <a:solidFill>
                  <a:prstClr val="black"/>
                </a:solidFill>
                <a:latin typeface="Arial Narrow" panose="020B0606020202030204" pitchFamily="34" charset="0"/>
              </a:rPr>
              <a:t>Es la Encuesta a Establecimientos de Salud con Funciones Obstétricas y </a:t>
            </a:r>
            <a:r>
              <a:rPr lang="es-PE" sz="1600" dirty="0" smtClean="0">
                <a:solidFill>
                  <a:prstClr val="black"/>
                </a:solidFill>
                <a:latin typeface="Arial Narrow" panose="020B0606020202030204" pitchFamily="34" charset="0"/>
              </a:rPr>
              <a:t>Neonatales</a:t>
            </a:r>
            <a:r>
              <a:rPr lang="es-PE" sz="1600" dirty="0">
                <a:solidFill>
                  <a:prstClr val="black"/>
                </a:solidFill>
                <a:latin typeface="Arial Narrow" panose="020B0606020202030204" pitchFamily="34" charset="0"/>
              </a:rPr>
              <a:t>. Tiene por objetivo conocer los Indicadores de Resultado y Productos de los </a:t>
            </a:r>
            <a:r>
              <a:rPr lang="es-PE" sz="1600" dirty="0" smtClean="0">
                <a:solidFill>
                  <a:prstClr val="black"/>
                </a:solidFill>
                <a:latin typeface="Arial Narrow" panose="020B0606020202030204" pitchFamily="34" charset="0"/>
              </a:rPr>
              <a:t>PP </a:t>
            </a:r>
            <a:r>
              <a:rPr lang="es-PE" sz="1600" dirty="0">
                <a:solidFill>
                  <a:prstClr val="black"/>
                </a:solidFill>
                <a:latin typeface="Arial Narrow" panose="020B0606020202030204" pitchFamily="34" charset="0"/>
              </a:rPr>
              <a:t>Salud Materno Neonatal, Articulado Nutricional, Reducción de la </a:t>
            </a:r>
            <a:r>
              <a:rPr lang="es-PE" sz="1600" dirty="0" smtClean="0">
                <a:solidFill>
                  <a:prstClr val="black"/>
                </a:solidFill>
                <a:latin typeface="Arial Narrow" panose="020B0606020202030204" pitchFamily="34" charset="0"/>
              </a:rPr>
              <a:t>Vulnerabilidad.</a:t>
            </a:r>
            <a:endParaRPr lang="es-PE" sz="1600" dirty="0">
              <a:latin typeface="Arial Narrow" panose="020B0606020202030204" pitchFamily="34" charset="0"/>
            </a:endParaRPr>
          </a:p>
        </p:txBody>
      </p:sp>
      <p:sp>
        <p:nvSpPr>
          <p:cNvPr id="44" name="Rectángulo 43"/>
          <p:cNvSpPr/>
          <p:nvPr/>
        </p:nvSpPr>
        <p:spPr>
          <a:xfrm>
            <a:off x="1691679" y="4250160"/>
            <a:ext cx="5169141" cy="99284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PE" sz="1600" dirty="0">
                <a:solidFill>
                  <a:prstClr val="black"/>
                </a:solidFill>
                <a:latin typeface="Arial Narrow" panose="020B0606020202030204" pitchFamily="34" charset="0"/>
              </a:rPr>
              <a:t>Es la Encuesta de verificación técnica y/o capacidad resolutiva de los productos </a:t>
            </a:r>
            <a:r>
              <a:rPr lang="es-PE" sz="1600" dirty="0" smtClean="0">
                <a:solidFill>
                  <a:prstClr val="black"/>
                </a:solidFill>
                <a:latin typeface="Arial Narrow" panose="020B0606020202030204" pitchFamily="34" charset="0"/>
              </a:rPr>
              <a:t>Niños </a:t>
            </a:r>
            <a:r>
              <a:rPr lang="es-PE" sz="1600" dirty="0">
                <a:solidFill>
                  <a:prstClr val="black"/>
                </a:solidFill>
                <a:latin typeface="Arial Narrow" panose="020B0606020202030204" pitchFamily="34" charset="0"/>
              </a:rPr>
              <a:t>con CRED completo según edad, Niños con vacuna completa y </a:t>
            </a:r>
            <a:r>
              <a:rPr lang="es-PE" sz="1600" dirty="0" smtClean="0">
                <a:solidFill>
                  <a:prstClr val="black"/>
                </a:solidFill>
                <a:latin typeface="Arial Narrow" panose="020B0606020202030204" pitchFamily="34" charset="0"/>
              </a:rPr>
              <a:t>Familias </a:t>
            </a:r>
            <a:r>
              <a:rPr lang="es-PE" sz="1600" dirty="0">
                <a:solidFill>
                  <a:prstClr val="black"/>
                </a:solidFill>
                <a:latin typeface="Arial Narrow" panose="020B0606020202030204" pitchFamily="34" charset="0"/>
              </a:rPr>
              <a:t>saludables (sesiones demostrativas).</a:t>
            </a:r>
          </a:p>
        </p:txBody>
      </p:sp>
      <p:sp>
        <p:nvSpPr>
          <p:cNvPr id="45" name="AutoShape 16"/>
          <p:cNvSpPr>
            <a:spLocks noChangeArrowheads="1"/>
          </p:cNvSpPr>
          <p:nvPr/>
        </p:nvSpPr>
        <p:spPr bwMode="gray">
          <a:xfrm>
            <a:off x="395536" y="3098033"/>
            <a:ext cx="1152128" cy="992848"/>
          </a:xfrm>
          <a:prstGeom prst="roundRect">
            <a:avLst>
              <a:gd name="adj" fmla="val 16667"/>
            </a:avLst>
          </a:prstGeom>
          <a:gradFill flip="none" rotWithShape="1">
            <a:gsLst>
              <a:gs pos="0">
                <a:srgbClr val="5E9EFF"/>
              </a:gs>
              <a:gs pos="39999">
                <a:srgbClr val="85C2FF"/>
              </a:gs>
              <a:gs pos="70000">
                <a:srgbClr val="C4D6EB"/>
              </a:gs>
              <a:gs pos="100000">
                <a:srgbClr val="FFEBFA"/>
              </a:gs>
            </a:gsLst>
            <a:lin ang="2700000" scaled="0"/>
            <a:tileRect/>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ctr"/>
            <a:r>
              <a:rPr lang="es-PE" b="1" dirty="0" smtClean="0">
                <a:solidFill>
                  <a:prstClr val="black"/>
                </a:solidFill>
                <a:latin typeface="Arial Narrow" panose="020B0606020202030204" pitchFamily="34" charset="0"/>
              </a:rPr>
              <a:t>ENESA</a:t>
            </a:r>
            <a:endParaRPr lang="es-PE" b="1" dirty="0">
              <a:solidFill>
                <a:prstClr val="black"/>
              </a:solidFill>
              <a:latin typeface="Arial Narrow" panose="020B0606020202030204" pitchFamily="34" charset="0"/>
            </a:endParaRPr>
          </a:p>
        </p:txBody>
      </p:sp>
      <p:sp>
        <p:nvSpPr>
          <p:cNvPr id="46" name="Rectángulo 45"/>
          <p:cNvSpPr/>
          <p:nvPr/>
        </p:nvSpPr>
        <p:spPr>
          <a:xfrm>
            <a:off x="323528" y="3068960"/>
            <a:ext cx="6624736" cy="2241501"/>
          </a:xfrm>
          <a:prstGeom prst="rect">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Arial Narrow" panose="020B0606020202030204" pitchFamily="34" charset="0"/>
            </a:endParaRPr>
          </a:p>
        </p:txBody>
      </p:sp>
      <p:sp>
        <p:nvSpPr>
          <p:cNvPr id="47" name="Rectángulo 46"/>
          <p:cNvSpPr/>
          <p:nvPr/>
        </p:nvSpPr>
        <p:spPr>
          <a:xfrm>
            <a:off x="7020272" y="3068960"/>
            <a:ext cx="1808584" cy="2227693"/>
          </a:xfrm>
          <a:prstGeom prst="rect">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Arial Narrow" panose="020B0606020202030204" pitchFamily="34" charset="0"/>
            </a:endParaRPr>
          </a:p>
        </p:txBody>
      </p:sp>
      <p:cxnSp>
        <p:nvCxnSpPr>
          <p:cNvPr id="49" name="Conector curvado 48"/>
          <p:cNvCxnSpPr/>
          <p:nvPr/>
        </p:nvCxnSpPr>
        <p:spPr>
          <a:xfrm rot="16200000" flipH="1">
            <a:off x="7670999" y="3651292"/>
            <a:ext cx="744336" cy="732879"/>
          </a:xfrm>
          <a:prstGeom prst="curvedConnector3">
            <a:avLst>
              <a:gd name="adj1" fmla="val 50000"/>
            </a:avLst>
          </a:prstGeom>
          <a:ln w="31750">
            <a:tailEnd type="triangle"/>
          </a:ln>
        </p:spPr>
        <p:style>
          <a:lnRef idx="1">
            <a:schemeClr val="accent1"/>
          </a:lnRef>
          <a:fillRef idx="0">
            <a:schemeClr val="accent1"/>
          </a:fillRef>
          <a:effectRef idx="0">
            <a:schemeClr val="accent1"/>
          </a:effectRef>
          <a:fontRef idx="minor">
            <a:schemeClr val="tx1"/>
          </a:fontRef>
        </p:style>
      </p:cxnSp>
      <p:grpSp>
        <p:nvGrpSpPr>
          <p:cNvPr id="51" name="Grupo 50"/>
          <p:cNvGrpSpPr/>
          <p:nvPr/>
        </p:nvGrpSpPr>
        <p:grpSpPr>
          <a:xfrm>
            <a:off x="7181055" y="3150104"/>
            <a:ext cx="432048" cy="864096"/>
            <a:chOff x="1908711" y="908720"/>
            <a:chExt cx="2291031" cy="4723086"/>
          </a:xfrm>
        </p:grpSpPr>
        <p:pic>
          <p:nvPicPr>
            <p:cNvPr id="52" name="Picture 2" descr="http://oldweb.loespejo.cl/precenso/encuestado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186" r="16110"/>
            <a:stretch/>
          </p:blipFill>
          <p:spPr bwMode="auto">
            <a:xfrm>
              <a:off x="1908711" y="908720"/>
              <a:ext cx="2291031" cy="472308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7990" r="40978"/>
            <a:stretch/>
          </p:blipFill>
          <p:spPr bwMode="auto">
            <a:xfrm>
              <a:off x="2866932" y="1124744"/>
              <a:ext cx="480932" cy="212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05091" y="2596548"/>
              <a:ext cx="692771" cy="43009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Rectángulo 54"/>
            <p:cNvSpPr/>
            <p:nvPr/>
          </p:nvSpPr>
          <p:spPr>
            <a:xfrm rot="1659070">
              <a:off x="3770656" y="2855780"/>
              <a:ext cx="243334" cy="21504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6" name="Rectángulo 55"/>
            <p:cNvSpPr/>
            <p:nvPr/>
          </p:nvSpPr>
          <p:spPr>
            <a:xfrm rot="1659070">
              <a:off x="3488691" y="2886131"/>
              <a:ext cx="222174" cy="21504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7" name="Elipse 56"/>
            <p:cNvSpPr/>
            <p:nvPr/>
          </p:nvSpPr>
          <p:spPr>
            <a:xfrm>
              <a:off x="3465133" y="2996952"/>
              <a:ext cx="242771" cy="28803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8" name="Rectángulo 57"/>
            <p:cNvSpPr/>
            <p:nvPr/>
          </p:nvSpPr>
          <p:spPr>
            <a:xfrm rot="282999">
              <a:off x="2650908" y="3140968"/>
              <a:ext cx="33691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9" name="Rectángulo 58"/>
            <p:cNvSpPr/>
            <p:nvPr/>
          </p:nvSpPr>
          <p:spPr>
            <a:xfrm rot="21166742">
              <a:off x="3271527" y="3131861"/>
              <a:ext cx="65147" cy="64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
        <p:nvSpPr>
          <p:cNvPr id="60" name="Rectángulo 59"/>
          <p:cNvSpPr/>
          <p:nvPr/>
        </p:nvSpPr>
        <p:spPr>
          <a:xfrm>
            <a:off x="323528" y="5447804"/>
            <a:ext cx="8505328" cy="1077540"/>
          </a:xfrm>
          <a:prstGeom prst="rect">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Arial Narrow" panose="020B0606020202030204" pitchFamily="34" charset="0"/>
            </a:endParaRPr>
          </a:p>
        </p:txBody>
      </p:sp>
      <p:pic>
        <p:nvPicPr>
          <p:cNvPr id="30" name="Imagen 29"/>
          <p:cNvPicPr>
            <a:picLocks noChangeAspect="1"/>
          </p:cNvPicPr>
          <p:nvPr/>
        </p:nvPicPr>
        <p:blipFill>
          <a:blip r:embed="rId6"/>
          <a:stretch>
            <a:fillRect/>
          </a:stretch>
        </p:blipFill>
        <p:spPr>
          <a:xfrm>
            <a:off x="7916180" y="4407408"/>
            <a:ext cx="832189" cy="832189"/>
          </a:xfrm>
          <a:prstGeom prst="rect">
            <a:avLst/>
          </a:prstGeom>
        </p:spPr>
      </p:pic>
      <p:pic>
        <p:nvPicPr>
          <p:cNvPr id="31" name="Imagen 30"/>
          <p:cNvPicPr>
            <a:picLocks noChangeAspect="1"/>
          </p:cNvPicPr>
          <p:nvPr/>
        </p:nvPicPr>
        <p:blipFill>
          <a:blip r:embed="rId7"/>
          <a:stretch>
            <a:fillRect/>
          </a:stretch>
        </p:blipFill>
        <p:spPr>
          <a:xfrm>
            <a:off x="7181055" y="4327974"/>
            <a:ext cx="678755" cy="829218"/>
          </a:xfrm>
          <a:prstGeom prst="rect">
            <a:avLst/>
          </a:prstGeom>
        </p:spPr>
      </p:pic>
    </p:spTree>
    <p:extLst>
      <p:ext uri="{BB962C8B-B14F-4D97-AF65-F5344CB8AC3E}">
        <p14:creationId xmlns:p14="http://schemas.microsoft.com/office/powerpoint/2010/main" val="3580290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16"/>
          <p:cNvSpPr>
            <a:spLocks noChangeArrowheads="1"/>
          </p:cNvSpPr>
          <p:nvPr/>
        </p:nvSpPr>
        <p:spPr bwMode="gray">
          <a:xfrm>
            <a:off x="2554733" y="908721"/>
            <a:ext cx="6265739" cy="720080"/>
          </a:xfrm>
          <a:prstGeom prst="roundRect">
            <a:avLst>
              <a:gd name="adj" fmla="val 16667"/>
            </a:avLst>
          </a:prstGeom>
          <a:solidFill>
            <a:schemeClr val="bg2"/>
          </a:soli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r>
              <a:rPr lang="es-PE" sz="1400" dirty="0" smtClean="0">
                <a:solidFill>
                  <a:prstClr val="black"/>
                </a:solidFill>
              </a:rPr>
              <a:t>Provee información actualizada sobre la dinámica demográfica y el estado de salud</a:t>
            </a:r>
          </a:p>
          <a:p>
            <a:r>
              <a:rPr lang="es-PE" sz="1400" dirty="0" smtClean="0">
                <a:solidFill>
                  <a:prstClr val="black"/>
                </a:solidFill>
              </a:rPr>
              <a:t>de madres y niños menores de 5 años, que permita la estimación de indicadores </a:t>
            </a:r>
          </a:p>
          <a:p>
            <a:r>
              <a:rPr lang="es-PE" sz="1400" dirty="0" smtClean="0">
                <a:solidFill>
                  <a:prstClr val="black"/>
                </a:solidFill>
              </a:rPr>
              <a:t>identificados de los Programas Presupuestales en el marco de </a:t>
            </a:r>
            <a:r>
              <a:rPr lang="es-PE" sz="1400" dirty="0" err="1" smtClean="0">
                <a:solidFill>
                  <a:prstClr val="black"/>
                </a:solidFill>
              </a:rPr>
              <a:t>PpR</a:t>
            </a:r>
            <a:r>
              <a:rPr lang="es-PE" sz="1400" dirty="0" smtClean="0">
                <a:solidFill>
                  <a:prstClr val="black"/>
                </a:solidFill>
              </a:rPr>
              <a:t>.</a:t>
            </a:r>
            <a:endParaRPr lang="es-PE" sz="1400" dirty="0">
              <a:solidFill>
                <a:prstClr val="black"/>
              </a:solidFill>
            </a:endParaRPr>
          </a:p>
        </p:txBody>
      </p:sp>
      <p:cxnSp>
        <p:nvCxnSpPr>
          <p:cNvPr id="3" name="2 Conector recto"/>
          <p:cNvCxnSpPr/>
          <p:nvPr/>
        </p:nvCxnSpPr>
        <p:spPr>
          <a:xfrm>
            <a:off x="467544" y="1844824"/>
            <a:ext cx="839187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 name="11 Rectángulo redondeado"/>
          <p:cNvSpPr/>
          <p:nvPr/>
        </p:nvSpPr>
        <p:spPr>
          <a:xfrm>
            <a:off x="0" y="379859"/>
            <a:ext cx="9144000" cy="240829"/>
          </a:xfrm>
          <a:prstGeom prst="roundRect">
            <a:avLst>
              <a:gd name="adj" fmla="val 5116"/>
            </a:avLst>
          </a:prstGeom>
          <a:solidFill>
            <a:schemeClr val="accent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s-PE" sz="2000" b="1" dirty="0" smtClean="0">
                <a:solidFill>
                  <a:schemeClr val="bg1"/>
                </a:solidFill>
              </a:rPr>
              <a:t>Encuestas INEI</a:t>
            </a:r>
            <a:endParaRPr lang="es-PE" sz="2000" dirty="0">
              <a:solidFill>
                <a:schemeClr val="bg1"/>
              </a:solidFill>
            </a:endParaRPr>
          </a:p>
        </p:txBody>
      </p:sp>
      <p:sp>
        <p:nvSpPr>
          <p:cNvPr id="13" name="Text Box 2"/>
          <p:cNvSpPr txBox="1">
            <a:spLocks noChangeArrowheads="1"/>
          </p:cNvSpPr>
          <p:nvPr/>
        </p:nvSpPr>
        <p:spPr bwMode="auto">
          <a:xfrm>
            <a:off x="0" y="0"/>
            <a:ext cx="9144000" cy="400110"/>
          </a:xfrm>
          <a:prstGeom prst="rect">
            <a:avLst/>
          </a:prstGeom>
          <a:solidFill>
            <a:schemeClr val="accent2"/>
          </a:solidFill>
          <a:ln w="9525">
            <a:noFill/>
            <a:miter lim="800000"/>
            <a:headEnd/>
            <a:tailEnd/>
          </a:ln>
        </p:spPr>
        <p:txBody>
          <a:bodyPr wrap="square">
            <a:spAutoFit/>
          </a:bodyPr>
          <a:lstStyle/>
          <a:p>
            <a:pPr algn="ctr" fontAlgn="base">
              <a:spcBef>
                <a:spcPct val="0"/>
              </a:spcBef>
              <a:spcAft>
                <a:spcPct val="0"/>
              </a:spcAft>
            </a:pPr>
            <a:r>
              <a:rPr lang="es-PE" sz="2000" b="1" dirty="0" smtClean="0">
                <a:solidFill>
                  <a:schemeClr val="bg1"/>
                </a:solidFill>
                <a:latin typeface="Arial Narrow" pitchFamily="34" charset="0"/>
                <a:cs typeface="Arial" charset="0"/>
              </a:rPr>
              <a:t>Presupuesto por Resultados</a:t>
            </a:r>
            <a:endParaRPr lang="es-PE" sz="2000" b="1" dirty="0">
              <a:solidFill>
                <a:schemeClr val="bg1"/>
              </a:solidFill>
              <a:latin typeface="Arial Narrow" pitchFamily="34" charset="0"/>
              <a:cs typeface="Arial" charset="0"/>
            </a:endParaRPr>
          </a:p>
        </p:txBody>
      </p:sp>
      <p:sp>
        <p:nvSpPr>
          <p:cNvPr id="5" name="Rectángulo 4"/>
          <p:cNvSpPr/>
          <p:nvPr/>
        </p:nvSpPr>
        <p:spPr>
          <a:xfrm>
            <a:off x="339425" y="5373214"/>
            <a:ext cx="1801983" cy="461665"/>
          </a:xfrm>
          <a:prstGeom prst="rect">
            <a:avLst/>
          </a:prstGeom>
        </p:spPr>
        <p:txBody>
          <a:bodyPr wrap="square">
            <a:spAutoFit/>
          </a:bodyPr>
          <a:lstStyle/>
          <a:p>
            <a:r>
              <a:rPr lang="es-PE" sz="1200" dirty="0">
                <a:latin typeface="Arial Narrow" panose="020B0606020202030204" pitchFamily="34" charset="0"/>
                <a:hlinkClick r:id="rId2"/>
              </a:rPr>
              <a:t>http://</a:t>
            </a:r>
            <a:r>
              <a:rPr lang="es-PE" sz="1200" dirty="0" smtClean="0">
                <a:latin typeface="Arial Narrow" panose="020B0606020202030204" pitchFamily="34" charset="0"/>
                <a:hlinkClick r:id="rId2"/>
              </a:rPr>
              <a:t>proyectos.inei.gob.pe/endes/images/ppr2014_1s.pdf</a:t>
            </a:r>
            <a:r>
              <a:rPr lang="es-PE" sz="1200" dirty="0" smtClean="0">
                <a:latin typeface="Arial Narrow" panose="020B0606020202030204" pitchFamily="34" charset="0"/>
              </a:rPr>
              <a:t> </a:t>
            </a:r>
            <a:endParaRPr lang="es-PE" sz="1200" dirty="0">
              <a:latin typeface="Arial Narrow" panose="020B0606020202030204" pitchFamily="34" charset="0"/>
            </a:endParaRPr>
          </a:p>
        </p:txBody>
      </p:sp>
      <p:pic>
        <p:nvPicPr>
          <p:cNvPr id="7" name="Imagen 6"/>
          <p:cNvPicPr>
            <a:picLocks noChangeAspect="1"/>
          </p:cNvPicPr>
          <p:nvPr/>
        </p:nvPicPr>
        <p:blipFill rotWithShape="1">
          <a:blip r:embed="rId3"/>
          <a:srcRect l="38660" t="13040" r="34880" b="9680"/>
          <a:stretch/>
        </p:blipFill>
        <p:spPr>
          <a:xfrm>
            <a:off x="344340" y="2204864"/>
            <a:ext cx="1797068" cy="2952326"/>
          </a:xfrm>
          <a:prstGeom prst="rect">
            <a:avLst/>
          </a:prstGeom>
          <a:ln>
            <a:noFill/>
          </a:ln>
          <a:effectLst>
            <a:outerShdw blurRad="292100" dist="139700" dir="2700000" algn="tl" rotWithShape="0">
              <a:srgbClr val="333333">
                <a:alpha val="65000"/>
              </a:srgbClr>
            </a:outerShdw>
          </a:effectLst>
        </p:spPr>
      </p:pic>
      <p:sp>
        <p:nvSpPr>
          <p:cNvPr id="8" name="Rectángulo 7"/>
          <p:cNvSpPr/>
          <p:nvPr/>
        </p:nvSpPr>
        <p:spPr>
          <a:xfrm>
            <a:off x="2155522" y="2211338"/>
            <a:ext cx="2216351" cy="2463560"/>
          </a:xfrm>
          <a:prstGeom prst="rect">
            <a:avLst/>
          </a:prstGeom>
        </p:spPr>
        <p:txBody>
          <a:bodyPr wrap="square">
            <a:spAutoFit/>
          </a:bodyPr>
          <a:lstStyle/>
          <a:p>
            <a:pPr marL="285750" indent="-285750">
              <a:lnSpc>
                <a:spcPct val="107000"/>
              </a:lnSpc>
              <a:spcAft>
                <a:spcPts val="0"/>
              </a:spcAft>
              <a:buFont typeface="Arial" panose="020B0604020202020204" pitchFamily="34" charset="0"/>
              <a:buChar char="•"/>
            </a:pPr>
            <a:r>
              <a:rPr lang="es-PE" sz="1600" b="1" dirty="0">
                <a:latin typeface="Arial Narrow" panose="020B0606020202030204" pitchFamily="34" charset="0"/>
                <a:ea typeface="Calibri" panose="020F0502020204030204" pitchFamily="34" charset="0"/>
                <a:cs typeface="Times New Roman" panose="02020603050405020304" pitchFamily="18" charset="0"/>
              </a:rPr>
              <a:t>Indicadores del programa presupuestal articulado </a:t>
            </a:r>
            <a:r>
              <a:rPr lang="es-PE" sz="1600" b="1" dirty="0" smtClean="0">
                <a:latin typeface="Arial Narrow" panose="020B0606020202030204" pitchFamily="34" charset="0"/>
                <a:ea typeface="Calibri" panose="020F0502020204030204" pitchFamily="34" charset="0"/>
                <a:cs typeface="Times New Roman" panose="02020603050405020304" pitchFamily="18" charset="0"/>
              </a:rPr>
              <a:t>nutricional</a:t>
            </a:r>
          </a:p>
          <a:p>
            <a:pPr marL="285750" indent="-285750">
              <a:lnSpc>
                <a:spcPct val="107000"/>
              </a:lnSpc>
              <a:spcAft>
                <a:spcPts val="0"/>
              </a:spcAft>
              <a:buFont typeface="Arial" panose="020B0604020202020204" pitchFamily="34" charset="0"/>
              <a:buChar char="•"/>
            </a:pPr>
            <a:endParaRPr lang="es-PE" sz="1600" dirty="0">
              <a:latin typeface="Arial Narrow" panose="020B0606020202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s-PE" sz="1600" b="1" dirty="0">
                <a:latin typeface="Arial Narrow" panose="020B0606020202030204" pitchFamily="34" charset="0"/>
                <a:ea typeface="Calibri" panose="020F0502020204030204" pitchFamily="34" charset="0"/>
                <a:cs typeface="Times New Roman" panose="02020603050405020304" pitchFamily="18" charset="0"/>
              </a:rPr>
              <a:t>Indicadores del programa presupuestal salud materno </a:t>
            </a:r>
            <a:r>
              <a:rPr lang="es-PE" sz="1600" b="1" dirty="0" smtClean="0">
                <a:latin typeface="Arial Narrow" panose="020B0606020202030204" pitchFamily="34" charset="0"/>
                <a:ea typeface="Calibri" panose="020F0502020204030204" pitchFamily="34" charset="0"/>
                <a:cs typeface="Times New Roman" panose="02020603050405020304" pitchFamily="18" charset="0"/>
              </a:rPr>
              <a:t>neonatal</a:t>
            </a:r>
            <a:endParaRPr lang="es-PE" sz="16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24" name="Rectángulo 23"/>
          <p:cNvSpPr/>
          <p:nvPr/>
        </p:nvSpPr>
        <p:spPr>
          <a:xfrm>
            <a:off x="255163" y="2060848"/>
            <a:ext cx="4116710" cy="4392488"/>
          </a:xfrm>
          <a:prstGeom prst="rect">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Arial Narrow" panose="020B0606020202030204" pitchFamily="34" charset="0"/>
            </a:endParaRPr>
          </a:p>
        </p:txBody>
      </p:sp>
      <p:pic>
        <p:nvPicPr>
          <p:cNvPr id="9" name="Imagen 8"/>
          <p:cNvPicPr>
            <a:picLocks noChangeAspect="1"/>
          </p:cNvPicPr>
          <p:nvPr/>
        </p:nvPicPr>
        <p:blipFill rotWithShape="1">
          <a:blip r:embed="rId4"/>
          <a:srcRect l="6078" t="3475" r="10858" b="7978"/>
          <a:stretch/>
        </p:blipFill>
        <p:spPr>
          <a:xfrm>
            <a:off x="4947937" y="2211338"/>
            <a:ext cx="1883570" cy="3046366"/>
          </a:xfrm>
          <a:prstGeom prst="rect">
            <a:avLst/>
          </a:prstGeom>
          <a:ln>
            <a:noFill/>
          </a:ln>
          <a:effectLst>
            <a:outerShdw blurRad="292100" dist="139700" dir="2700000" algn="tl" rotWithShape="0">
              <a:srgbClr val="333333">
                <a:alpha val="65000"/>
              </a:srgbClr>
            </a:outerShdw>
          </a:effectLst>
        </p:spPr>
      </p:pic>
      <p:sp>
        <p:nvSpPr>
          <p:cNvPr id="25" name="Rectángulo 24"/>
          <p:cNvSpPr/>
          <p:nvPr/>
        </p:nvSpPr>
        <p:spPr>
          <a:xfrm>
            <a:off x="6892153" y="2204864"/>
            <a:ext cx="2216351" cy="2727029"/>
          </a:xfrm>
          <a:prstGeom prst="rect">
            <a:avLst/>
          </a:prstGeom>
        </p:spPr>
        <p:txBody>
          <a:bodyPr wrap="square">
            <a:spAutoFit/>
          </a:bodyPr>
          <a:lstStyle/>
          <a:p>
            <a:pPr marL="285750" indent="-285750">
              <a:lnSpc>
                <a:spcPct val="107000"/>
              </a:lnSpc>
              <a:spcAft>
                <a:spcPts val="0"/>
              </a:spcAft>
              <a:buFont typeface="Arial" panose="020B0604020202020204" pitchFamily="34" charset="0"/>
              <a:buChar char="•"/>
            </a:pPr>
            <a:r>
              <a:rPr lang="es-PE" sz="1600" b="1" dirty="0">
                <a:latin typeface="Arial Narrow" panose="020B0606020202030204" pitchFamily="34" charset="0"/>
                <a:ea typeface="Calibri" panose="020F0502020204030204" pitchFamily="34" charset="0"/>
                <a:cs typeface="Times New Roman" panose="02020603050405020304" pitchFamily="18" charset="0"/>
              </a:rPr>
              <a:t>Indicadores del </a:t>
            </a:r>
            <a:r>
              <a:rPr lang="es-PE" sz="1600" b="1" dirty="0" smtClean="0">
                <a:latin typeface="Arial Narrow" panose="020B0606020202030204" pitchFamily="34" charset="0"/>
                <a:ea typeface="Calibri" panose="020F0502020204030204" pitchFamily="34" charset="0"/>
                <a:cs typeface="Times New Roman" panose="02020603050405020304" pitchFamily="18" charset="0"/>
              </a:rPr>
              <a:t>PP TBC-VIH/SIDA</a:t>
            </a:r>
          </a:p>
          <a:p>
            <a:pPr marL="285750" indent="-285750">
              <a:lnSpc>
                <a:spcPct val="107000"/>
              </a:lnSpc>
              <a:spcAft>
                <a:spcPts val="0"/>
              </a:spcAft>
              <a:buFont typeface="Arial" panose="020B0604020202020204" pitchFamily="34" charset="0"/>
              <a:buChar char="•"/>
            </a:pPr>
            <a:endParaRPr lang="es-PE" sz="1600" b="1" dirty="0" smtClean="0">
              <a:latin typeface="Arial Narrow" panose="020B0606020202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s-PE" sz="1600" b="1" dirty="0" smtClean="0">
                <a:latin typeface="Arial Narrow" panose="020B0606020202030204" pitchFamily="34" charset="0"/>
                <a:ea typeface="Calibri" panose="020F0502020204030204" pitchFamily="34" charset="0"/>
                <a:cs typeface="Times New Roman" panose="02020603050405020304" pitchFamily="18" charset="0"/>
              </a:rPr>
              <a:t>Indicadores PP Enfermedades No Transmisibles</a:t>
            </a:r>
          </a:p>
          <a:p>
            <a:pPr marL="285750" indent="-285750">
              <a:lnSpc>
                <a:spcPct val="107000"/>
              </a:lnSpc>
              <a:spcAft>
                <a:spcPts val="0"/>
              </a:spcAft>
              <a:buFont typeface="Arial" panose="020B0604020202020204" pitchFamily="34" charset="0"/>
              <a:buChar char="•"/>
            </a:pPr>
            <a:endParaRPr lang="es-PE" sz="1600" b="1" dirty="0" smtClean="0">
              <a:latin typeface="Arial Narrow" panose="020B0606020202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s-PE" sz="1600" b="1" dirty="0" smtClean="0">
                <a:latin typeface="Arial Narrow" panose="020B0606020202030204" pitchFamily="34" charset="0"/>
                <a:ea typeface="Calibri" panose="020F0502020204030204" pitchFamily="34" charset="0"/>
                <a:cs typeface="Times New Roman" panose="02020603050405020304" pitchFamily="18" charset="0"/>
              </a:rPr>
              <a:t>Indicadores PP Prevención y Control del Cáncer</a:t>
            </a:r>
            <a:endParaRPr lang="es-PE" sz="16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26" name="Rectángulo 25"/>
          <p:cNvSpPr/>
          <p:nvPr/>
        </p:nvSpPr>
        <p:spPr>
          <a:xfrm>
            <a:off x="4803921" y="2060848"/>
            <a:ext cx="4176464" cy="4392488"/>
          </a:xfrm>
          <a:prstGeom prst="rect">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Arial Narrow" panose="020B0606020202030204" pitchFamily="34" charset="0"/>
            </a:endParaRPr>
          </a:p>
        </p:txBody>
      </p:sp>
      <p:sp>
        <p:nvSpPr>
          <p:cNvPr id="27" name="AutoShape 16"/>
          <p:cNvSpPr>
            <a:spLocks noChangeArrowheads="1"/>
          </p:cNvSpPr>
          <p:nvPr/>
        </p:nvSpPr>
        <p:spPr bwMode="gray">
          <a:xfrm>
            <a:off x="395536" y="908721"/>
            <a:ext cx="2016224" cy="715525"/>
          </a:xfrm>
          <a:prstGeom prst="roundRect">
            <a:avLst>
              <a:gd name="adj" fmla="val 16667"/>
            </a:avLst>
          </a:prstGeom>
          <a:gradFill flip="none" rotWithShape="1">
            <a:gsLst>
              <a:gs pos="0">
                <a:srgbClr val="5E9EFF"/>
              </a:gs>
              <a:gs pos="39999">
                <a:srgbClr val="85C2FF"/>
              </a:gs>
              <a:gs pos="70000">
                <a:srgbClr val="C4D6EB"/>
              </a:gs>
              <a:gs pos="100000">
                <a:srgbClr val="FFEBFA"/>
              </a:gs>
            </a:gsLst>
            <a:lin ang="2700000" scaled="0"/>
            <a:tileRect/>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ctr"/>
            <a:r>
              <a:rPr lang="es-PE" b="1" dirty="0" smtClean="0">
                <a:solidFill>
                  <a:prstClr val="black"/>
                </a:solidFill>
                <a:latin typeface="Arial Narrow" panose="020B0606020202030204" pitchFamily="34" charset="0"/>
              </a:rPr>
              <a:t>ENDES</a:t>
            </a:r>
            <a:endParaRPr lang="es-PE" b="1" dirty="0">
              <a:solidFill>
                <a:prstClr val="black"/>
              </a:solidFill>
              <a:latin typeface="Arial Narrow" panose="020B0606020202030204" pitchFamily="34" charset="0"/>
            </a:endParaRPr>
          </a:p>
        </p:txBody>
      </p:sp>
      <p:sp>
        <p:nvSpPr>
          <p:cNvPr id="28" name="Rectángulo 27"/>
          <p:cNvSpPr/>
          <p:nvPr/>
        </p:nvSpPr>
        <p:spPr>
          <a:xfrm>
            <a:off x="179512" y="6478663"/>
            <a:ext cx="2457404" cy="276999"/>
          </a:xfrm>
          <a:prstGeom prst="rect">
            <a:avLst/>
          </a:prstGeom>
        </p:spPr>
        <p:txBody>
          <a:bodyPr wrap="none">
            <a:spAutoFit/>
          </a:bodyPr>
          <a:lstStyle/>
          <a:p>
            <a:r>
              <a:rPr lang="es-PE" sz="1200" dirty="0">
                <a:hlinkClick r:id="rId5"/>
              </a:rPr>
              <a:t>http://iinei.inei.gob.pe/microdatos</a:t>
            </a:r>
            <a:r>
              <a:rPr lang="es-PE" sz="1200" dirty="0" smtClean="0">
                <a:hlinkClick r:id="rId5"/>
              </a:rPr>
              <a:t>/</a:t>
            </a:r>
            <a:r>
              <a:rPr lang="es-PE" sz="1200" dirty="0" smtClean="0"/>
              <a:t> </a:t>
            </a:r>
            <a:endParaRPr lang="es-PE" sz="1200" dirty="0"/>
          </a:p>
        </p:txBody>
      </p:sp>
    </p:spTree>
    <p:extLst>
      <p:ext uri="{BB962C8B-B14F-4D97-AF65-F5344CB8AC3E}">
        <p14:creationId xmlns:p14="http://schemas.microsoft.com/office/powerpoint/2010/main" val="2879466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16"/>
          <p:cNvSpPr>
            <a:spLocks noChangeArrowheads="1"/>
          </p:cNvSpPr>
          <p:nvPr/>
        </p:nvSpPr>
        <p:spPr bwMode="gray">
          <a:xfrm>
            <a:off x="2554733" y="1925216"/>
            <a:ext cx="937147" cy="720080"/>
          </a:xfrm>
          <a:prstGeom prst="roundRect">
            <a:avLst>
              <a:gd name="adj" fmla="val 16667"/>
            </a:avLst>
          </a:prstGeom>
          <a:solidFill>
            <a:schemeClr val="bg2"/>
          </a:soli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ctr"/>
            <a:r>
              <a:rPr lang="es-PE" sz="1400" dirty="0" smtClean="0">
                <a:solidFill>
                  <a:prstClr val="black"/>
                </a:solidFill>
              </a:rPr>
              <a:t>Objetivo</a:t>
            </a:r>
            <a:endParaRPr lang="es-PE" sz="1400" dirty="0">
              <a:solidFill>
                <a:prstClr val="black"/>
              </a:solidFill>
            </a:endParaRPr>
          </a:p>
        </p:txBody>
      </p:sp>
      <p:sp>
        <p:nvSpPr>
          <p:cNvPr id="19" name="AutoShape 16"/>
          <p:cNvSpPr>
            <a:spLocks noChangeArrowheads="1"/>
          </p:cNvSpPr>
          <p:nvPr/>
        </p:nvSpPr>
        <p:spPr bwMode="gray">
          <a:xfrm>
            <a:off x="3563888" y="1916832"/>
            <a:ext cx="5256585" cy="720080"/>
          </a:xfrm>
          <a:prstGeom prst="roundRect">
            <a:avLst>
              <a:gd name="adj" fmla="val 16667"/>
            </a:avLst>
          </a:prstGeom>
          <a:solidFill>
            <a:schemeClr val="bg2"/>
          </a:soli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r>
              <a:rPr lang="es-PE" sz="1400" dirty="0">
                <a:solidFill>
                  <a:prstClr val="black"/>
                </a:solidFill>
              </a:rPr>
              <a:t>Determinar la población de 12 y más años de edad que tiene </a:t>
            </a:r>
            <a:endParaRPr lang="es-PE" sz="1400" dirty="0" smtClean="0">
              <a:solidFill>
                <a:prstClr val="black"/>
              </a:solidFill>
            </a:endParaRPr>
          </a:p>
          <a:p>
            <a:r>
              <a:rPr lang="es-PE" sz="1400" dirty="0" smtClean="0">
                <a:solidFill>
                  <a:prstClr val="black"/>
                </a:solidFill>
              </a:rPr>
              <a:t>conocimiento </a:t>
            </a:r>
            <a:r>
              <a:rPr lang="es-PE" sz="1400" dirty="0">
                <a:solidFill>
                  <a:prstClr val="black"/>
                </a:solidFill>
              </a:rPr>
              <a:t>de la </a:t>
            </a:r>
            <a:r>
              <a:rPr lang="es-PE" sz="1400" dirty="0" smtClean="0">
                <a:solidFill>
                  <a:prstClr val="black"/>
                </a:solidFill>
              </a:rPr>
              <a:t>Triada </a:t>
            </a:r>
            <a:r>
              <a:rPr lang="es-PE" sz="1400" dirty="0">
                <a:solidFill>
                  <a:prstClr val="black"/>
                </a:solidFill>
              </a:rPr>
              <a:t>preventiva contra la rabia canina</a:t>
            </a:r>
          </a:p>
        </p:txBody>
      </p:sp>
      <p:sp>
        <p:nvSpPr>
          <p:cNvPr id="21" name="20 Flecha derecha"/>
          <p:cNvSpPr/>
          <p:nvPr/>
        </p:nvSpPr>
        <p:spPr>
          <a:xfrm>
            <a:off x="3474132" y="4786322"/>
            <a:ext cx="218874" cy="1976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3" name="2 Conector recto"/>
          <p:cNvCxnSpPr/>
          <p:nvPr/>
        </p:nvCxnSpPr>
        <p:spPr>
          <a:xfrm>
            <a:off x="428596" y="3068960"/>
            <a:ext cx="839187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AutoShape 16"/>
          <p:cNvSpPr>
            <a:spLocks noChangeArrowheads="1"/>
          </p:cNvSpPr>
          <p:nvPr/>
        </p:nvSpPr>
        <p:spPr bwMode="gray">
          <a:xfrm>
            <a:off x="539552" y="908720"/>
            <a:ext cx="1801243" cy="720080"/>
          </a:xfrm>
          <a:prstGeom prst="roundRect">
            <a:avLst>
              <a:gd name="adj" fmla="val 16667"/>
            </a:avLst>
          </a:prstGeom>
          <a:gradFill flip="none" rotWithShape="1">
            <a:gsLst>
              <a:gs pos="0">
                <a:srgbClr val="5E9EFF"/>
              </a:gs>
              <a:gs pos="39999">
                <a:srgbClr val="85C2FF"/>
              </a:gs>
              <a:gs pos="70000">
                <a:srgbClr val="C4D6EB"/>
              </a:gs>
              <a:gs pos="100000">
                <a:srgbClr val="FFEBFA"/>
              </a:gs>
            </a:gsLst>
            <a:lin ang="2700000" scaled="0"/>
            <a:tileRect/>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ctr"/>
            <a:r>
              <a:rPr lang="es-PE" b="1" dirty="0" smtClean="0">
                <a:solidFill>
                  <a:prstClr val="black"/>
                </a:solidFill>
              </a:rPr>
              <a:t>ENAPRES</a:t>
            </a:r>
            <a:endParaRPr lang="es-PE" b="1" dirty="0">
              <a:solidFill>
                <a:prstClr val="black"/>
              </a:solidFill>
            </a:endParaRPr>
          </a:p>
        </p:txBody>
      </p:sp>
      <p:sp>
        <p:nvSpPr>
          <p:cNvPr id="15" name="AutoShape 16"/>
          <p:cNvSpPr>
            <a:spLocks noChangeArrowheads="1"/>
          </p:cNvSpPr>
          <p:nvPr/>
        </p:nvSpPr>
        <p:spPr bwMode="gray">
          <a:xfrm>
            <a:off x="2555254" y="908720"/>
            <a:ext cx="6265739" cy="720080"/>
          </a:xfrm>
          <a:prstGeom prst="roundRect">
            <a:avLst>
              <a:gd name="adj" fmla="val 16667"/>
            </a:avLst>
          </a:prstGeom>
          <a:solidFill>
            <a:schemeClr val="bg2"/>
          </a:soli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r>
              <a:rPr lang="es-PE" sz="1400" dirty="0" smtClean="0">
                <a:solidFill>
                  <a:prstClr val="black"/>
                </a:solidFill>
              </a:rPr>
              <a:t>Tiene </a:t>
            </a:r>
            <a:r>
              <a:rPr lang="es-PE" sz="1400" dirty="0">
                <a:solidFill>
                  <a:prstClr val="black"/>
                </a:solidFill>
              </a:rPr>
              <a:t>como propósito fundamental generar información estadística actualizada </a:t>
            </a:r>
            <a:endParaRPr lang="es-PE" sz="1400" dirty="0" smtClean="0">
              <a:solidFill>
                <a:prstClr val="black"/>
              </a:solidFill>
            </a:endParaRPr>
          </a:p>
          <a:p>
            <a:r>
              <a:rPr lang="es-PE" sz="1400" dirty="0" smtClean="0">
                <a:solidFill>
                  <a:prstClr val="black"/>
                </a:solidFill>
              </a:rPr>
              <a:t>Para la </a:t>
            </a:r>
            <a:r>
              <a:rPr lang="es-PE" sz="1400" dirty="0">
                <a:solidFill>
                  <a:prstClr val="black"/>
                </a:solidFill>
              </a:rPr>
              <a:t>construcción de indicadores que facilite el seguimiento y evaluación de los </a:t>
            </a:r>
            <a:endParaRPr lang="es-PE" sz="1400" dirty="0" smtClean="0">
              <a:solidFill>
                <a:prstClr val="black"/>
              </a:solidFill>
            </a:endParaRPr>
          </a:p>
          <a:p>
            <a:r>
              <a:rPr lang="es-PE" sz="1400" dirty="0" smtClean="0">
                <a:solidFill>
                  <a:prstClr val="black"/>
                </a:solidFill>
              </a:rPr>
              <a:t>diferentes </a:t>
            </a:r>
            <a:r>
              <a:rPr lang="es-PE" sz="1400" dirty="0">
                <a:solidFill>
                  <a:prstClr val="black"/>
                </a:solidFill>
              </a:rPr>
              <a:t>Programas </a:t>
            </a:r>
            <a:r>
              <a:rPr lang="es-PE" sz="1400" dirty="0" smtClean="0">
                <a:solidFill>
                  <a:prstClr val="black"/>
                </a:solidFill>
              </a:rPr>
              <a:t> Estratégicos</a:t>
            </a:r>
            <a:endParaRPr lang="es-PE" sz="1400" dirty="0">
              <a:solidFill>
                <a:prstClr val="black"/>
              </a:solidFill>
            </a:endParaRPr>
          </a:p>
        </p:txBody>
      </p:sp>
      <p:sp>
        <p:nvSpPr>
          <p:cNvPr id="4" name="3 Rectángulo"/>
          <p:cNvSpPr/>
          <p:nvPr/>
        </p:nvSpPr>
        <p:spPr>
          <a:xfrm>
            <a:off x="4320480" y="3331040"/>
            <a:ext cx="4572000" cy="646331"/>
          </a:xfrm>
          <a:prstGeom prst="rect">
            <a:avLst/>
          </a:prstGeom>
        </p:spPr>
        <p:txBody>
          <a:bodyPr>
            <a:spAutoFit/>
          </a:bodyPr>
          <a:lstStyle/>
          <a:p>
            <a:r>
              <a:rPr lang="es-ES" b="1" dirty="0"/>
              <a:t>Indicadores de accidentes por animales ponzoñosos [arañas y serpientes] </a:t>
            </a:r>
            <a:endParaRPr lang="es-PE" dirty="0"/>
          </a:p>
        </p:txBody>
      </p:sp>
      <p:sp>
        <p:nvSpPr>
          <p:cNvPr id="5" name="4 Rectángulo"/>
          <p:cNvSpPr/>
          <p:nvPr/>
        </p:nvSpPr>
        <p:spPr>
          <a:xfrm>
            <a:off x="4345893" y="4127430"/>
            <a:ext cx="2224583" cy="369332"/>
          </a:xfrm>
          <a:prstGeom prst="rect">
            <a:avLst/>
          </a:prstGeom>
        </p:spPr>
        <p:txBody>
          <a:bodyPr wrap="none">
            <a:spAutoFit/>
          </a:bodyPr>
          <a:lstStyle/>
          <a:p>
            <a:r>
              <a:rPr lang="es-ES" b="1" dirty="0"/>
              <a:t>Indicadores de Rabia </a:t>
            </a:r>
            <a:endParaRPr lang="es-PE" dirty="0"/>
          </a:p>
        </p:txBody>
      </p:sp>
      <p:sp>
        <p:nvSpPr>
          <p:cNvPr id="7" name="6 Rectángulo"/>
          <p:cNvSpPr/>
          <p:nvPr/>
        </p:nvSpPr>
        <p:spPr>
          <a:xfrm>
            <a:off x="4338228" y="4786322"/>
            <a:ext cx="2344809" cy="369332"/>
          </a:xfrm>
          <a:prstGeom prst="rect">
            <a:avLst/>
          </a:prstGeom>
        </p:spPr>
        <p:txBody>
          <a:bodyPr wrap="none">
            <a:spAutoFit/>
          </a:bodyPr>
          <a:lstStyle/>
          <a:p>
            <a:r>
              <a:rPr lang="es-ES" b="1" dirty="0"/>
              <a:t>Indicadores de dengue</a:t>
            </a:r>
            <a:endParaRPr lang="es-PE" dirty="0"/>
          </a:p>
        </p:txBody>
      </p:sp>
      <p:sp>
        <p:nvSpPr>
          <p:cNvPr id="8" name="7 Rectángulo"/>
          <p:cNvSpPr/>
          <p:nvPr/>
        </p:nvSpPr>
        <p:spPr>
          <a:xfrm>
            <a:off x="4345893" y="5517232"/>
            <a:ext cx="2372060" cy="369332"/>
          </a:xfrm>
          <a:prstGeom prst="rect">
            <a:avLst/>
          </a:prstGeom>
        </p:spPr>
        <p:txBody>
          <a:bodyPr wrap="none">
            <a:spAutoFit/>
          </a:bodyPr>
          <a:lstStyle/>
          <a:p>
            <a:r>
              <a:rPr lang="es-ES" b="1" dirty="0"/>
              <a:t>Indicadores de Malaria</a:t>
            </a:r>
            <a:endParaRPr lang="es-PE" dirty="0"/>
          </a:p>
        </p:txBody>
      </p:sp>
      <p:pic>
        <p:nvPicPr>
          <p:cNvPr id="20" name="Picture 2" descr="http://www.unilifts.com/media/images/sticker-health-chec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4365" y="3365178"/>
            <a:ext cx="423863"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http://www.unilifts.com/media/images/sticker-health-chec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8188" y="4085258"/>
            <a:ext cx="423863"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descr="http://www.unilifts.com/media/images/sticker-health-chec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8188" y="4805338"/>
            <a:ext cx="423863"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descr="http://www.unilifts.com/media/images/sticker-health-chec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8188" y="5525418"/>
            <a:ext cx="423863"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24 Rectángulo redondeado"/>
          <p:cNvSpPr/>
          <p:nvPr/>
        </p:nvSpPr>
        <p:spPr>
          <a:xfrm>
            <a:off x="0" y="379859"/>
            <a:ext cx="9144000" cy="240829"/>
          </a:xfrm>
          <a:prstGeom prst="roundRect">
            <a:avLst>
              <a:gd name="adj" fmla="val 5116"/>
            </a:avLst>
          </a:prstGeom>
          <a:solidFill>
            <a:schemeClr val="accent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s-PE" sz="2000" b="1" dirty="0" smtClean="0">
                <a:solidFill>
                  <a:schemeClr val="bg1"/>
                </a:solidFill>
              </a:rPr>
              <a:t>Encuestas INEI</a:t>
            </a:r>
            <a:endParaRPr lang="es-PE" sz="2000" dirty="0">
              <a:solidFill>
                <a:schemeClr val="bg1"/>
              </a:solidFill>
            </a:endParaRPr>
          </a:p>
        </p:txBody>
      </p:sp>
      <p:sp>
        <p:nvSpPr>
          <p:cNvPr id="26" name="Text Box 2"/>
          <p:cNvSpPr txBox="1">
            <a:spLocks noChangeArrowheads="1"/>
          </p:cNvSpPr>
          <p:nvPr/>
        </p:nvSpPr>
        <p:spPr bwMode="auto">
          <a:xfrm>
            <a:off x="0" y="0"/>
            <a:ext cx="9144000" cy="400110"/>
          </a:xfrm>
          <a:prstGeom prst="rect">
            <a:avLst/>
          </a:prstGeom>
          <a:solidFill>
            <a:schemeClr val="accent2"/>
          </a:solidFill>
          <a:ln w="9525">
            <a:noFill/>
            <a:miter lim="800000"/>
            <a:headEnd/>
            <a:tailEnd/>
          </a:ln>
        </p:spPr>
        <p:txBody>
          <a:bodyPr wrap="square">
            <a:spAutoFit/>
          </a:bodyPr>
          <a:lstStyle/>
          <a:p>
            <a:pPr algn="ctr" fontAlgn="base">
              <a:spcBef>
                <a:spcPct val="0"/>
              </a:spcBef>
              <a:spcAft>
                <a:spcPct val="0"/>
              </a:spcAft>
            </a:pPr>
            <a:r>
              <a:rPr lang="es-PE" sz="2000" b="1" dirty="0" smtClean="0">
                <a:solidFill>
                  <a:schemeClr val="bg1"/>
                </a:solidFill>
                <a:latin typeface="Arial Narrow" pitchFamily="34" charset="0"/>
                <a:cs typeface="Arial" charset="0"/>
              </a:rPr>
              <a:t>Presupuesto por Resultados</a:t>
            </a:r>
            <a:endParaRPr lang="es-PE" sz="2000" b="1" dirty="0">
              <a:solidFill>
                <a:schemeClr val="bg1"/>
              </a:solidFill>
              <a:latin typeface="Arial Narrow" pitchFamily="34" charset="0"/>
              <a:cs typeface="Arial" charset="0"/>
            </a:endParaRPr>
          </a:p>
        </p:txBody>
      </p:sp>
      <p:cxnSp>
        <p:nvCxnSpPr>
          <p:cNvPr id="9" name="8 Conector recto"/>
          <p:cNvCxnSpPr/>
          <p:nvPr/>
        </p:nvCxnSpPr>
        <p:spPr>
          <a:xfrm>
            <a:off x="3765014" y="3331040"/>
            <a:ext cx="0" cy="2764244"/>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p:nvPicPr>
        <p:blipFill rotWithShape="1">
          <a:blip r:embed="rId3"/>
          <a:srcRect l="33935" t="5481" r="33463" b="8000"/>
          <a:stretch/>
        </p:blipFill>
        <p:spPr>
          <a:xfrm>
            <a:off x="1167245" y="3410363"/>
            <a:ext cx="1868996" cy="2789950"/>
          </a:xfrm>
          <a:prstGeom prst="rect">
            <a:avLst/>
          </a:prstGeom>
          <a:ln>
            <a:noFill/>
          </a:ln>
          <a:effectLst>
            <a:outerShdw blurRad="292100" dist="139700" dir="2700000" algn="tl" rotWithShape="0">
              <a:srgbClr val="333333">
                <a:alpha val="65000"/>
              </a:srgbClr>
            </a:outerShdw>
          </a:effectLst>
        </p:spPr>
      </p:pic>
      <p:sp>
        <p:nvSpPr>
          <p:cNvPr id="27" name="Rectángulo 26"/>
          <p:cNvSpPr/>
          <p:nvPr/>
        </p:nvSpPr>
        <p:spPr>
          <a:xfrm>
            <a:off x="669462" y="3212976"/>
            <a:ext cx="7701213" cy="3240360"/>
          </a:xfrm>
          <a:prstGeom prst="rect">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Arial Narrow" panose="020B0606020202030204" pitchFamily="34" charset="0"/>
            </a:endParaRPr>
          </a:p>
        </p:txBody>
      </p:sp>
      <p:sp>
        <p:nvSpPr>
          <p:cNvPr id="11" name="Rectángulo 10"/>
          <p:cNvSpPr/>
          <p:nvPr/>
        </p:nvSpPr>
        <p:spPr>
          <a:xfrm>
            <a:off x="818452" y="6478663"/>
            <a:ext cx="2457404" cy="276999"/>
          </a:xfrm>
          <a:prstGeom prst="rect">
            <a:avLst/>
          </a:prstGeom>
        </p:spPr>
        <p:txBody>
          <a:bodyPr wrap="none">
            <a:spAutoFit/>
          </a:bodyPr>
          <a:lstStyle/>
          <a:p>
            <a:r>
              <a:rPr lang="es-PE" sz="1200" dirty="0">
                <a:hlinkClick r:id="rId4"/>
              </a:rPr>
              <a:t>http://iinei.inei.gob.pe/microdatos</a:t>
            </a:r>
            <a:r>
              <a:rPr lang="es-PE" sz="1200" dirty="0" smtClean="0">
                <a:hlinkClick r:id="rId4"/>
              </a:rPr>
              <a:t>/</a:t>
            </a:r>
            <a:r>
              <a:rPr lang="es-PE" sz="1200" dirty="0" smtClean="0"/>
              <a:t> </a:t>
            </a:r>
            <a:endParaRPr lang="es-PE" sz="1200" dirty="0"/>
          </a:p>
        </p:txBody>
      </p:sp>
    </p:spTree>
    <p:extLst>
      <p:ext uri="{BB962C8B-B14F-4D97-AF65-F5344CB8AC3E}">
        <p14:creationId xmlns:p14="http://schemas.microsoft.com/office/powerpoint/2010/main" val="1294190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0" y="0"/>
            <a:ext cx="9144000" cy="523875"/>
          </a:xfrm>
          <a:prstGeom prst="rect">
            <a:avLst/>
          </a:prstGeom>
          <a:solidFill>
            <a:schemeClr val="accent2"/>
          </a:solidFill>
          <a:ln w="9525">
            <a:noFill/>
            <a:miter lim="800000"/>
            <a:headEnd/>
            <a:tailEnd/>
          </a:ln>
        </p:spPr>
        <p:txBody>
          <a:bodyPr wrap="square">
            <a:spAutoFit/>
          </a:bodyPr>
          <a:lstStyle/>
          <a:p>
            <a:pPr algn="ctr" fontAlgn="base">
              <a:spcBef>
                <a:spcPct val="0"/>
              </a:spcBef>
              <a:spcAft>
                <a:spcPct val="0"/>
              </a:spcAft>
            </a:pPr>
            <a:r>
              <a:rPr lang="es-PE" sz="2800" b="1" dirty="0" smtClean="0">
                <a:solidFill>
                  <a:schemeClr val="bg1"/>
                </a:solidFill>
                <a:latin typeface="Arial Narrow" pitchFamily="34" charset="0"/>
                <a:cs typeface="Arial" charset="0"/>
              </a:rPr>
              <a:t>Presupuesto por Resultados</a:t>
            </a:r>
            <a:endParaRPr lang="es-PE" sz="2800" b="1" dirty="0">
              <a:solidFill>
                <a:schemeClr val="bg1"/>
              </a:solidFill>
              <a:latin typeface="Arial Narrow" pitchFamily="34" charset="0"/>
              <a:cs typeface="Arial" charset="0"/>
            </a:endParaRPr>
          </a:p>
        </p:txBody>
      </p:sp>
      <p:sp>
        <p:nvSpPr>
          <p:cNvPr id="7" name="6 Rectángulo redondeado"/>
          <p:cNvSpPr/>
          <p:nvPr/>
        </p:nvSpPr>
        <p:spPr>
          <a:xfrm>
            <a:off x="0" y="523875"/>
            <a:ext cx="9144000" cy="240829"/>
          </a:xfrm>
          <a:prstGeom prst="roundRect">
            <a:avLst>
              <a:gd name="adj" fmla="val 5116"/>
            </a:avLst>
          </a:prstGeom>
          <a:solidFill>
            <a:schemeClr val="accent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s-PE" sz="2000" b="1" dirty="0" smtClean="0">
                <a:solidFill>
                  <a:schemeClr val="bg1"/>
                </a:solidFill>
                <a:latin typeface="Arial Narrow" pitchFamily="34" charset="0"/>
              </a:rPr>
              <a:t>Instrumentos </a:t>
            </a:r>
            <a:r>
              <a:rPr lang="es-PE" sz="2000" b="1" dirty="0" err="1" smtClean="0">
                <a:solidFill>
                  <a:schemeClr val="bg1"/>
                </a:solidFill>
                <a:latin typeface="Arial Narrow" pitchFamily="34" charset="0"/>
              </a:rPr>
              <a:t>PpR</a:t>
            </a:r>
            <a:r>
              <a:rPr lang="es-PE" sz="2000" b="1" dirty="0" smtClean="0">
                <a:solidFill>
                  <a:schemeClr val="bg1"/>
                </a:solidFill>
                <a:latin typeface="Arial Narrow" pitchFamily="34" charset="0"/>
              </a:rPr>
              <a:t>: Incentivos a la gestión</a:t>
            </a:r>
            <a:endParaRPr lang="es-PE" sz="2000" dirty="0">
              <a:solidFill>
                <a:schemeClr val="bg1"/>
              </a:solidFill>
              <a:latin typeface="Arial Narrow" pitchFamily="34" charset="0"/>
            </a:endParaRPr>
          </a:p>
        </p:txBody>
      </p:sp>
      <p:sp>
        <p:nvSpPr>
          <p:cNvPr id="8" name="7 Rectángulo redondeado"/>
          <p:cNvSpPr/>
          <p:nvPr/>
        </p:nvSpPr>
        <p:spPr>
          <a:xfrm>
            <a:off x="971600" y="1124744"/>
            <a:ext cx="7560840"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dirty="0" smtClean="0">
                <a:latin typeface="Arial Narrow" pitchFamily="34" charset="0"/>
              </a:rPr>
              <a:t>El </a:t>
            </a:r>
            <a:r>
              <a:rPr lang="es-PE" b="1" dirty="0" smtClean="0">
                <a:latin typeface="Arial Narrow" pitchFamily="34" charset="0"/>
              </a:rPr>
              <a:t>Proyecto </a:t>
            </a:r>
            <a:r>
              <a:rPr lang="es-PE" b="1" dirty="0">
                <a:latin typeface="Arial Narrow" pitchFamily="34" charset="0"/>
              </a:rPr>
              <a:t>Enfoque Sectorial Amplio de Apoyo Financiero (SWAP</a:t>
            </a:r>
            <a:r>
              <a:rPr lang="es-PE" b="1" dirty="0" smtClean="0">
                <a:latin typeface="Arial Narrow" pitchFamily="34" charset="0"/>
              </a:rPr>
              <a:t>)</a:t>
            </a:r>
            <a:r>
              <a:rPr lang="es-PE" dirty="0" smtClean="0">
                <a:latin typeface="Arial Narrow" pitchFamily="34" charset="0"/>
              </a:rPr>
              <a:t> </a:t>
            </a:r>
            <a:r>
              <a:rPr lang="es-PE" dirty="0">
                <a:latin typeface="Arial Narrow" pitchFamily="34" charset="0"/>
              </a:rPr>
              <a:t>tiene por objetivo Apoyar los esfuerzos del Programa Articulado Nutricional (PAN) para lograr su </a:t>
            </a:r>
            <a:r>
              <a:rPr lang="es-PE" dirty="0" smtClean="0">
                <a:latin typeface="Arial Narrow" pitchFamily="34" charset="0"/>
              </a:rPr>
              <a:t>resultado final </a:t>
            </a:r>
            <a:r>
              <a:rPr lang="es-PE" dirty="0">
                <a:latin typeface="Arial Narrow" pitchFamily="34" charset="0"/>
              </a:rPr>
              <a:t>de reducir la desnutrición crónica infantil en el país</a:t>
            </a:r>
            <a:r>
              <a:rPr lang="es-PE" dirty="0" smtClean="0">
                <a:latin typeface="Arial Narrow" pitchFamily="34" charset="0"/>
              </a:rPr>
              <a:t> </a:t>
            </a:r>
            <a:endParaRPr lang="es-PE" dirty="0">
              <a:latin typeface="Arial Narrow" pitchFamily="34" charset="0"/>
            </a:endParaRPr>
          </a:p>
        </p:txBody>
      </p:sp>
      <p:sp>
        <p:nvSpPr>
          <p:cNvPr id="9" name="8 Rectángulo redondeado"/>
          <p:cNvSpPr/>
          <p:nvPr/>
        </p:nvSpPr>
        <p:spPr>
          <a:xfrm>
            <a:off x="1907704" y="2564904"/>
            <a:ext cx="6624736" cy="72008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b="1" dirty="0">
                <a:latin typeface="Arial Narrow" pitchFamily="34" charset="0"/>
              </a:rPr>
              <a:t>Componente 1.</a:t>
            </a:r>
            <a:r>
              <a:rPr lang="es-PE" dirty="0">
                <a:latin typeface="Arial Narrow" pitchFamily="34" charset="0"/>
              </a:rPr>
              <a:t> Fortalecimiento y consolidación del Programa Juntos para las familias con niños menores de treinta y seis meses</a:t>
            </a:r>
          </a:p>
        </p:txBody>
      </p:sp>
      <p:sp>
        <p:nvSpPr>
          <p:cNvPr id="10" name="9 Rectángulo redondeado"/>
          <p:cNvSpPr/>
          <p:nvPr/>
        </p:nvSpPr>
        <p:spPr>
          <a:xfrm>
            <a:off x="1907704" y="3429000"/>
            <a:ext cx="6624736" cy="72008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b="1" dirty="0">
                <a:latin typeface="Arial Narrow" pitchFamily="34" charset="0"/>
              </a:rPr>
              <a:t>Componente 2. </a:t>
            </a:r>
            <a:r>
              <a:rPr lang="es-PE" dirty="0">
                <a:latin typeface="Arial Narrow" pitchFamily="34" charset="0"/>
              </a:rPr>
              <a:t>Mejoramiento de la cobertura y calidad de la provisión de servicios preventivos de salud y nutrición en las áreas donde opera Juntos</a:t>
            </a:r>
          </a:p>
        </p:txBody>
      </p:sp>
      <p:sp>
        <p:nvSpPr>
          <p:cNvPr id="11" name="10 Rectángulo redondeado"/>
          <p:cNvSpPr/>
          <p:nvPr/>
        </p:nvSpPr>
        <p:spPr>
          <a:xfrm>
            <a:off x="1907704" y="4293096"/>
            <a:ext cx="6624736" cy="1224136"/>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b="1" dirty="0">
                <a:latin typeface="Arial Narrow" pitchFamily="34" charset="0"/>
              </a:rPr>
              <a:t>Componente 3.</a:t>
            </a:r>
            <a:r>
              <a:rPr lang="es-PE" dirty="0">
                <a:latin typeface="Arial Narrow" pitchFamily="34" charset="0"/>
              </a:rPr>
              <a:t> Fortalecimiento de la capacidad del gobierno para influir en los resultados nutricionales mediante la mejora en la capacidad de programación presupuestaria y el seguimiento de los resultados de las actividades seleccionadas en el PAN</a:t>
            </a:r>
          </a:p>
        </p:txBody>
      </p:sp>
    </p:spTree>
    <p:extLst>
      <p:ext uri="{BB962C8B-B14F-4D97-AF65-F5344CB8AC3E}">
        <p14:creationId xmlns:p14="http://schemas.microsoft.com/office/powerpoint/2010/main" val="8859690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0"/>
            <a:ext cx="9144000" cy="523875"/>
          </a:xfrm>
          <a:prstGeom prst="rect">
            <a:avLst/>
          </a:prstGeom>
          <a:solidFill>
            <a:schemeClr val="accent2"/>
          </a:solidFill>
          <a:ln w="9525">
            <a:noFill/>
            <a:miter lim="800000"/>
            <a:headEnd/>
            <a:tailEnd/>
          </a:ln>
        </p:spPr>
        <p:txBody>
          <a:bodyPr wrap="square">
            <a:spAutoFit/>
          </a:bodyPr>
          <a:lstStyle/>
          <a:p>
            <a:pPr algn="ctr" fontAlgn="base">
              <a:spcBef>
                <a:spcPct val="0"/>
              </a:spcBef>
              <a:spcAft>
                <a:spcPct val="0"/>
              </a:spcAft>
            </a:pPr>
            <a:r>
              <a:rPr lang="es-PE" sz="2800" b="1" dirty="0" smtClean="0">
                <a:solidFill>
                  <a:schemeClr val="bg1"/>
                </a:solidFill>
                <a:latin typeface="Arial Narrow" pitchFamily="34" charset="0"/>
                <a:cs typeface="Arial" charset="0"/>
              </a:rPr>
              <a:t>Presupuesto por Resultados</a:t>
            </a:r>
            <a:endParaRPr lang="es-PE" sz="2800" b="1" dirty="0">
              <a:solidFill>
                <a:schemeClr val="bg1"/>
              </a:solidFill>
              <a:latin typeface="Arial Narrow" pitchFamily="34" charset="0"/>
              <a:cs typeface="Arial" charset="0"/>
            </a:endParaRPr>
          </a:p>
        </p:txBody>
      </p:sp>
      <p:sp>
        <p:nvSpPr>
          <p:cNvPr id="5" name="4 Rectángulo redondeado"/>
          <p:cNvSpPr/>
          <p:nvPr/>
        </p:nvSpPr>
        <p:spPr>
          <a:xfrm>
            <a:off x="0" y="523875"/>
            <a:ext cx="9144000" cy="240829"/>
          </a:xfrm>
          <a:prstGeom prst="roundRect">
            <a:avLst>
              <a:gd name="adj" fmla="val 5116"/>
            </a:avLst>
          </a:prstGeom>
          <a:solidFill>
            <a:schemeClr val="accent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s-PE" sz="2000" b="1" dirty="0" smtClean="0">
                <a:solidFill>
                  <a:schemeClr val="bg1"/>
                </a:solidFill>
                <a:latin typeface="Arial Narrow" pitchFamily="34" charset="0"/>
              </a:rPr>
              <a:t>Instrumentos </a:t>
            </a:r>
            <a:r>
              <a:rPr lang="es-PE" sz="2000" b="1" dirty="0" err="1" smtClean="0">
                <a:solidFill>
                  <a:schemeClr val="bg1"/>
                </a:solidFill>
                <a:latin typeface="Arial Narrow" pitchFamily="34" charset="0"/>
              </a:rPr>
              <a:t>PpR</a:t>
            </a:r>
            <a:r>
              <a:rPr lang="es-PE" sz="2000" b="1" dirty="0" smtClean="0">
                <a:solidFill>
                  <a:schemeClr val="bg1"/>
                </a:solidFill>
                <a:latin typeface="Arial Narrow" pitchFamily="34" charset="0"/>
              </a:rPr>
              <a:t>: Incentivos a la gestión</a:t>
            </a:r>
            <a:endParaRPr lang="es-PE" sz="2000" dirty="0">
              <a:solidFill>
                <a:schemeClr val="bg1"/>
              </a:solidFill>
              <a:latin typeface="Arial Narrow" pitchFamily="34" charset="0"/>
            </a:endParaRPr>
          </a:p>
        </p:txBody>
      </p:sp>
      <p:sp>
        <p:nvSpPr>
          <p:cNvPr id="6" name="5 Rectángulo redondeado"/>
          <p:cNvSpPr/>
          <p:nvPr/>
        </p:nvSpPr>
        <p:spPr>
          <a:xfrm>
            <a:off x="539552" y="1052736"/>
            <a:ext cx="8064896" cy="1008112"/>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b="1" dirty="0">
                <a:latin typeface="Arial Narrow" pitchFamily="34" charset="0"/>
              </a:rPr>
              <a:t>Componente 3.</a:t>
            </a:r>
            <a:r>
              <a:rPr lang="es-PE" dirty="0">
                <a:latin typeface="Arial Narrow" pitchFamily="34" charset="0"/>
              </a:rPr>
              <a:t> Fortalecimiento de la capacidad del gobierno para influir en los resultados nutricionales mediante la mejora en la capacidad de programación presupuestaria y el seguimiento de los resultados de las actividades seleccionadas en el PAN</a:t>
            </a:r>
          </a:p>
        </p:txBody>
      </p:sp>
      <p:sp>
        <p:nvSpPr>
          <p:cNvPr id="7" name="6 Rectángulo redondeado"/>
          <p:cNvSpPr/>
          <p:nvPr/>
        </p:nvSpPr>
        <p:spPr>
          <a:xfrm>
            <a:off x="2699792" y="2204864"/>
            <a:ext cx="5904656" cy="72008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b="1" dirty="0">
                <a:latin typeface="Arial Narrow" pitchFamily="34" charset="0"/>
              </a:rPr>
              <a:t>Subcomponente 3.1 </a:t>
            </a:r>
            <a:r>
              <a:rPr lang="es-PE" dirty="0">
                <a:latin typeface="Arial Narrow" pitchFamily="34" charset="0"/>
              </a:rPr>
              <a:t>Fortalecer la capacidad de planificación y supervisión de los servicios de salud</a:t>
            </a:r>
          </a:p>
        </p:txBody>
      </p:sp>
      <p:sp>
        <p:nvSpPr>
          <p:cNvPr id="8" name="7 Rectángulo redondeado"/>
          <p:cNvSpPr/>
          <p:nvPr/>
        </p:nvSpPr>
        <p:spPr>
          <a:xfrm>
            <a:off x="2699792" y="3068960"/>
            <a:ext cx="5904656" cy="72008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b="1" dirty="0">
                <a:latin typeface="Arial Narrow" pitchFamily="34" charset="0"/>
              </a:rPr>
              <a:t>Subcomponente 3.2 </a:t>
            </a:r>
            <a:r>
              <a:rPr lang="es-PE" dirty="0">
                <a:latin typeface="Arial Narrow" pitchFamily="34" charset="0"/>
              </a:rPr>
              <a:t>Monitoreo Social</a:t>
            </a:r>
          </a:p>
        </p:txBody>
      </p:sp>
      <p:sp>
        <p:nvSpPr>
          <p:cNvPr id="9" name="8 Rectángulo redondeado"/>
          <p:cNvSpPr/>
          <p:nvPr/>
        </p:nvSpPr>
        <p:spPr>
          <a:xfrm>
            <a:off x="2699792" y="3933056"/>
            <a:ext cx="5904656" cy="72008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b="1" dirty="0">
                <a:latin typeface="Arial Narrow" pitchFamily="34" charset="0"/>
              </a:rPr>
              <a:t>Subcomponente 3.3 </a:t>
            </a:r>
            <a:r>
              <a:rPr lang="es-PE" dirty="0">
                <a:latin typeface="Arial Narrow" pitchFamily="34" charset="0"/>
              </a:rPr>
              <a:t>Verificación Técnica</a:t>
            </a:r>
          </a:p>
        </p:txBody>
      </p:sp>
      <p:sp>
        <p:nvSpPr>
          <p:cNvPr id="10" name="9 Rectángulo redondeado"/>
          <p:cNvSpPr/>
          <p:nvPr/>
        </p:nvSpPr>
        <p:spPr>
          <a:xfrm>
            <a:off x="2699792" y="4797152"/>
            <a:ext cx="5904656" cy="72008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b="1" dirty="0">
                <a:latin typeface="Arial Narrow" pitchFamily="34" charset="0"/>
              </a:rPr>
              <a:t>Subcomponente 3.4 </a:t>
            </a:r>
            <a:r>
              <a:rPr lang="es-PE" dirty="0">
                <a:latin typeface="Arial Narrow" pitchFamily="34" charset="0"/>
              </a:rPr>
              <a:t>Afiliación temprana al SIS</a:t>
            </a:r>
          </a:p>
        </p:txBody>
      </p:sp>
      <p:sp>
        <p:nvSpPr>
          <p:cNvPr id="11" name="10 Rectángulo redondeado"/>
          <p:cNvSpPr/>
          <p:nvPr/>
        </p:nvSpPr>
        <p:spPr>
          <a:xfrm>
            <a:off x="2699792" y="5661248"/>
            <a:ext cx="5904656" cy="72008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b="1" dirty="0">
                <a:latin typeface="Arial Narrow" pitchFamily="34" charset="0"/>
              </a:rPr>
              <a:t>Subcomponente 3.5 </a:t>
            </a:r>
            <a:r>
              <a:rPr lang="es-PE" dirty="0">
                <a:latin typeface="Arial Narrow" pitchFamily="34" charset="0"/>
              </a:rPr>
              <a:t>Verificación de la información CRED</a:t>
            </a:r>
          </a:p>
        </p:txBody>
      </p:sp>
      <p:sp>
        <p:nvSpPr>
          <p:cNvPr id="12" name="11 Rectángulo"/>
          <p:cNvSpPr/>
          <p:nvPr/>
        </p:nvSpPr>
        <p:spPr>
          <a:xfrm>
            <a:off x="2555776" y="3861048"/>
            <a:ext cx="6120680" cy="864096"/>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n>
                <a:solidFill>
                  <a:schemeClr val="tx1"/>
                </a:solidFill>
              </a:ln>
            </a:endParaRPr>
          </a:p>
        </p:txBody>
      </p:sp>
    </p:spTree>
    <p:extLst>
      <p:ext uri="{BB962C8B-B14F-4D97-AF65-F5344CB8AC3E}">
        <p14:creationId xmlns:p14="http://schemas.microsoft.com/office/powerpoint/2010/main" val="4247974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 Gráfico"/>
          <p:cNvGraphicFramePr>
            <a:graphicFrameLocks/>
          </p:cNvGraphicFramePr>
          <p:nvPr>
            <p:extLst>
              <p:ext uri="{D42A27DB-BD31-4B8C-83A1-F6EECF244321}">
                <p14:modId xmlns:p14="http://schemas.microsoft.com/office/powerpoint/2010/main" val="931805025"/>
              </p:ext>
            </p:extLst>
          </p:nvPr>
        </p:nvGraphicFramePr>
        <p:xfrm>
          <a:off x="419100" y="692696"/>
          <a:ext cx="8305800" cy="51175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062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724214" y="1353542"/>
            <a:ext cx="2986267" cy="923330"/>
          </a:xfrm>
          <a:prstGeom prst="rect">
            <a:avLst/>
          </a:prstGeom>
          <a:noFill/>
        </p:spPr>
        <p:txBody>
          <a:bodyPr wrap="none" lIns="91440" tIns="45720" rIns="91440" bIns="45720">
            <a:spAutoFit/>
          </a:bodyPr>
          <a:lstStyle/>
          <a:p>
            <a:pPr algn="ctr"/>
            <a:r>
              <a:rPr lang="es-ES" sz="5400" b="1" dirty="0" err="1">
                <a:ln w="22225">
                  <a:solidFill>
                    <a:schemeClr val="accent2"/>
                  </a:solidFill>
                  <a:prstDash val="solid"/>
                </a:ln>
                <a:solidFill>
                  <a:schemeClr val="accent2">
                    <a:lumMod val="40000"/>
                    <a:lumOff val="60000"/>
                  </a:schemeClr>
                </a:solidFill>
              </a:rPr>
              <a:t>M</a:t>
            </a:r>
            <a:r>
              <a:rPr lang="es-ES" sz="5400" b="1" cap="none" spc="0" dirty="0" err="1" smtClean="0">
                <a:ln w="22225">
                  <a:solidFill>
                    <a:schemeClr val="accent2"/>
                  </a:solidFill>
                  <a:prstDash val="solid"/>
                </a:ln>
                <a:solidFill>
                  <a:schemeClr val="accent2">
                    <a:lumMod val="40000"/>
                    <a:lumOff val="60000"/>
                  </a:schemeClr>
                </a:solidFill>
                <a:effectLst/>
              </a:rPr>
              <a:t>omaitei</a:t>
            </a:r>
            <a:endParaRPr lang="es-ES" sz="5400" b="1" cap="none" spc="0" dirty="0">
              <a:ln w="22225">
                <a:solidFill>
                  <a:schemeClr val="accent2"/>
                </a:solidFill>
                <a:prstDash val="solid"/>
              </a:ln>
              <a:solidFill>
                <a:schemeClr val="accent2">
                  <a:lumMod val="40000"/>
                  <a:lumOff val="60000"/>
                </a:schemeClr>
              </a:solidFill>
              <a:effectLst/>
            </a:endParaRPr>
          </a:p>
        </p:txBody>
      </p:sp>
      <p:sp>
        <p:nvSpPr>
          <p:cNvPr id="7" name="Rectángulo 6"/>
          <p:cNvSpPr/>
          <p:nvPr/>
        </p:nvSpPr>
        <p:spPr>
          <a:xfrm>
            <a:off x="1231934" y="4437112"/>
            <a:ext cx="4348178" cy="923330"/>
          </a:xfrm>
          <a:prstGeom prst="rect">
            <a:avLst/>
          </a:prstGeom>
          <a:noFill/>
        </p:spPr>
        <p:txBody>
          <a:bodyPr wrap="none" lIns="91440" tIns="45720" rIns="91440" bIns="45720">
            <a:spAutoFit/>
          </a:bodyPr>
          <a:lstStyle/>
          <a:p>
            <a:pPr algn="ctr"/>
            <a:r>
              <a:rPr lang="es-ES" sz="5400" b="1" dirty="0" err="1">
                <a:ln w="22225">
                  <a:solidFill>
                    <a:schemeClr val="accent2"/>
                  </a:solidFill>
                  <a:prstDash val="solid"/>
                </a:ln>
                <a:solidFill>
                  <a:schemeClr val="accent2">
                    <a:lumMod val="40000"/>
                    <a:lumOff val="60000"/>
                  </a:schemeClr>
                </a:solidFill>
              </a:rPr>
              <a:t>Mba’éichapa</a:t>
            </a:r>
            <a:r>
              <a:rPr lang="es-ES" sz="5400" b="1" dirty="0">
                <a:ln w="22225">
                  <a:solidFill>
                    <a:schemeClr val="accent2"/>
                  </a:solidFill>
                  <a:prstDash val="solid"/>
                </a:ln>
                <a:solidFill>
                  <a:schemeClr val="accent2">
                    <a:lumMod val="40000"/>
                    <a:lumOff val="60000"/>
                  </a:schemeClr>
                </a:solidFill>
              </a:rPr>
              <a:t>? </a:t>
            </a:r>
          </a:p>
        </p:txBody>
      </p:sp>
      <p:pic>
        <p:nvPicPr>
          <p:cNvPr id="9" name="Imagen 8"/>
          <p:cNvPicPr>
            <a:picLocks noChangeAspect="1"/>
          </p:cNvPicPr>
          <p:nvPr/>
        </p:nvPicPr>
        <p:blipFill>
          <a:blip r:embed="rId2"/>
          <a:stretch>
            <a:fillRect/>
          </a:stretch>
        </p:blipFill>
        <p:spPr>
          <a:xfrm>
            <a:off x="5796136" y="497234"/>
            <a:ext cx="2725669" cy="2787750"/>
          </a:xfrm>
          <a:prstGeom prst="rect">
            <a:avLst/>
          </a:prstGeom>
        </p:spPr>
      </p:pic>
      <p:pic>
        <p:nvPicPr>
          <p:cNvPr id="11" name="Imagen 10"/>
          <p:cNvPicPr>
            <a:picLocks noChangeAspect="1"/>
          </p:cNvPicPr>
          <p:nvPr/>
        </p:nvPicPr>
        <p:blipFill>
          <a:blip r:embed="rId3"/>
          <a:stretch>
            <a:fillRect/>
          </a:stretch>
        </p:blipFill>
        <p:spPr>
          <a:xfrm>
            <a:off x="5580112" y="3501008"/>
            <a:ext cx="3168352" cy="3169898"/>
          </a:xfrm>
          <a:prstGeom prst="rect">
            <a:avLst/>
          </a:prstGeom>
        </p:spPr>
      </p:pic>
    </p:spTree>
    <p:extLst>
      <p:ext uri="{BB962C8B-B14F-4D97-AF65-F5344CB8AC3E}">
        <p14:creationId xmlns:p14="http://schemas.microsoft.com/office/powerpoint/2010/main" val="399485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PE"/>
          </a:p>
        </p:txBody>
      </p:sp>
      <p:pic>
        <p:nvPicPr>
          <p:cNvPr id="1026" name="Picture 2" descr="http://previews.123rf.com/images/nasirkhan/nasirkhan1203/nasirkhan120300022/12832525-3d-render-of-two-man-shaking-hands-Stock-Photo-collaboration-negotiation-trus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451" t="2469" r="9859" b="4572"/>
          <a:stretch/>
        </p:blipFill>
        <p:spPr bwMode="auto">
          <a:xfrm>
            <a:off x="2699792" y="980728"/>
            <a:ext cx="4176464" cy="47525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humbs.dreamstime.com/t/argentina-jamaica-peru-paraguay-heart-flag-set-american-states-collection-isolated-state-flags-icon-elements-white-50185360.jpg"/>
          <p:cNvPicPr>
            <a:picLocks noChangeAspect="1" noChangeArrowheads="1"/>
          </p:cNvPicPr>
          <p:nvPr/>
        </p:nvPicPr>
        <p:blipFill rotWithShape="1">
          <a:blip r:embed="rId3">
            <a:extLst>
              <a:ext uri="{28A0092B-C50C-407E-A947-70E740481C1C}">
                <a14:useLocalDpi xmlns:a14="http://schemas.microsoft.com/office/drawing/2010/main" val="0"/>
              </a:ext>
            </a:extLst>
          </a:blip>
          <a:srcRect t="50949" b="6526"/>
          <a:stretch/>
        </p:blipFill>
        <p:spPr bwMode="auto">
          <a:xfrm>
            <a:off x="4026024" y="764704"/>
            <a:ext cx="1524000"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465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2924944"/>
            <a:ext cx="9144000" cy="707886"/>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a:r>
              <a:rPr lang="es-PE" sz="4000" dirty="0" smtClean="0">
                <a:solidFill>
                  <a:schemeClr val="bg1"/>
                </a:solidFill>
                <a:latin typeface="Impact" pitchFamily="34" charset="0"/>
              </a:rPr>
              <a:t>Presupuesto por Resultados</a:t>
            </a:r>
            <a:endParaRPr lang="es-PE" sz="4000" dirty="0">
              <a:solidFill>
                <a:schemeClr val="bg1"/>
              </a:solidFill>
              <a:latin typeface="Impact" pitchFamily="34" charset="0"/>
            </a:endParaRPr>
          </a:p>
        </p:txBody>
      </p:sp>
    </p:spTree>
    <p:extLst>
      <p:ext uri="{BB962C8B-B14F-4D97-AF65-F5344CB8AC3E}">
        <p14:creationId xmlns:p14="http://schemas.microsoft.com/office/powerpoint/2010/main" val="338479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costosperu.com/noticias/3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9" y="260648"/>
            <a:ext cx="2354758" cy="14097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4 Flecha abajo"/>
          <p:cNvSpPr/>
          <p:nvPr/>
        </p:nvSpPr>
        <p:spPr>
          <a:xfrm rot="16200000">
            <a:off x="3671064" y="690665"/>
            <a:ext cx="1224136" cy="663286"/>
          </a:xfrm>
          <a:prstGeom prst="downArrow">
            <a:avLst>
              <a:gd name="adj1" fmla="val 7318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Antes </a:t>
            </a:r>
            <a:endParaRPr lang="es-PE" dirty="0"/>
          </a:p>
        </p:txBody>
      </p:sp>
      <p:pic>
        <p:nvPicPr>
          <p:cNvPr id="6" name="Picture 6" descr="http://imagenes.tupatrocinio.com/imagenes/2/7/5/1/72751040090149514848536567574550/ACF83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4774" y="2132855"/>
            <a:ext cx="2383993" cy="16379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6 Flecha abajo"/>
          <p:cNvSpPr/>
          <p:nvPr/>
        </p:nvSpPr>
        <p:spPr>
          <a:xfrm rot="16200000">
            <a:off x="3596405" y="2415932"/>
            <a:ext cx="1368152" cy="657984"/>
          </a:xfrm>
          <a:prstGeom prst="downArrow">
            <a:avLst>
              <a:gd name="adj1" fmla="val 7304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Ahora</a:t>
            </a:r>
            <a:endParaRPr lang="es-PE" dirty="0"/>
          </a:p>
        </p:txBody>
      </p:sp>
      <p:sp>
        <p:nvSpPr>
          <p:cNvPr id="8" name="7 Rectángulo"/>
          <p:cNvSpPr/>
          <p:nvPr/>
        </p:nvSpPr>
        <p:spPr>
          <a:xfrm rot="20546686">
            <a:off x="4649785" y="717682"/>
            <a:ext cx="2343206" cy="400110"/>
          </a:xfrm>
          <a:prstGeom prst="rect">
            <a:avLst/>
          </a:prstGeom>
          <a:noFill/>
        </p:spPr>
        <p:txBody>
          <a:bodyPr wrap="none" lIns="91440" tIns="45720" rIns="91440" bIns="45720">
            <a:spAutoFit/>
          </a:bodyPr>
          <a:lstStyle/>
          <a:p>
            <a:pPr algn="ctr"/>
            <a:r>
              <a:rPr lang="es-ES" sz="2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Presupuesto inercial</a:t>
            </a:r>
            <a:endParaRPr lang="es-ES" sz="2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8 Rectángulo"/>
          <p:cNvSpPr/>
          <p:nvPr/>
        </p:nvSpPr>
        <p:spPr>
          <a:xfrm rot="20546686">
            <a:off x="3925874" y="2748580"/>
            <a:ext cx="3524196" cy="492443"/>
          </a:xfrm>
          <a:prstGeom prst="rect">
            <a:avLst/>
          </a:prstGeom>
          <a:noFill/>
        </p:spPr>
        <p:txBody>
          <a:bodyPr wrap="square" lIns="91440" tIns="45720" rIns="91440" bIns="45720">
            <a:spAutoFit/>
          </a:bodyPr>
          <a:lstStyle/>
          <a:p>
            <a:pPr algn="ctr"/>
            <a:r>
              <a:rPr lang="es-ES" sz="2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Ciudadano</a:t>
            </a:r>
            <a:endParaRPr lang="es-ES" sz="2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9 Rectángulo redondeado"/>
          <p:cNvSpPr/>
          <p:nvPr/>
        </p:nvSpPr>
        <p:spPr>
          <a:xfrm>
            <a:off x="7237723" y="2984951"/>
            <a:ext cx="1582749" cy="61206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s-PE" sz="1400" b="1" dirty="0" smtClean="0">
                <a:solidFill>
                  <a:prstClr val="black"/>
                </a:solidFill>
                <a:latin typeface="Arial Narrow" pitchFamily="34" charset="0"/>
              </a:rPr>
              <a:t>Mirar los </a:t>
            </a:r>
            <a:r>
              <a:rPr lang="es-PE" sz="1400" b="1" dirty="0">
                <a:solidFill>
                  <a:prstClr val="black"/>
                </a:solidFill>
                <a:latin typeface="Arial Narrow" pitchFamily="34" charset="0"/>
              </a:rPr>
              <a:t>RESULTADOS </a:t>
            </a:r>
            <a:endParaRPr lang="es-PE" sz="1400" b="1" dirty="0" smtClean="0">
              <a:solidFill>
                <a:prstClr val="black"/>
              </a:solidFill>
              <a:latin typeface="Arial Narrow" pitchFamily="34" charset="0"/>
            </a:endParaRPr>
          </a:p>
          <a:p>
            <a:pPr algn="ctr" fontAlgn="base">
              <a:spcBef>
                <a:spcPct val="0"/>
              </a:spcBef>
              <a:spcAft>
                <a:spcPct val="0"/>
              </a:spcAft>
              <a:defRPr/>
            </a:pPr>
            <a:r>
              <a:rPr lang="es-PE" sz="1400" b="1" dirty="0" smtClean="0">
                <a:solidFill>
                  <a:prstClr val="black"/>
                </a:solidFill>
                <a:latin typeface="Arial Narrow" pitchFamily="34" charset="0"/>
              </a:rPr>
              <a:t>(PERSONA)</a:t>
            </a:r>
            <a:endParaRPr lang="es-PE" sz="1400" b="1" dirty="0">
              <a:solidFill>
                <a:prstClr val="black"/>
              </a:solidFill>
              <a:latin typeface="Arial Narrow" pitchFamily="34" charset="0"/>
            </a:endParaRPr>
          </a:p>
        </p:txBody>
      </p:sp>
      <p:pic>
        <p:nvPicPr>
          <p:cNvPr id="1026" name="Picture 2" descr="http://cdn.larepublica.pe/sites/default/files/imagecache/img_noticia_640x384/imagen/2013/02/09/imagen-sol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59" y="1844824"/>
            <a:ext cx="3360373" cy="20162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12" name="11 Conector recto"/>
          <p:cNvCxnSpPr/>
          <p:nvPr/>
        </p:nvCxnSpPr>
        <p:spPr>
          <a:xfrm>
            <a:off x="539552" y="4005064"/>
            <a:ext cx="828092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8" name="Picture 4" descr="http://www.inversionenlainfancia.net/imagenes/resize/imagen_noticia/100/640/816"/>
          <p:cNvPicPr>
            <a:picLocks noChangeAspect="1" noChangeArrowheads="1"/>
          </p:cNvPicPr>
          <p:nvPr/>
        </p:nvPicPr>
        <p:blipFill rotWithShape="1">
          <a:blip r:embed="rId5">
            <a:extLst>
              <a:ext uri="{28A0092B-C50C-407E-A947-70E740481C1C}">
                <a14:useLocalDpi xmlns:a14="http://schemas.microsoft.com/office/drawing/2010/main" val="0"/>
              </a:ext>
            </a:extLst>
          </a:blip>
          <a:srcRect l="61968"/>
          <a:stretch/>
        </p:blipFill>
        <p:spPr bwMode="auto">
          <a:xfrm>
            <a:off x="534290" y="4149080"/>
            <a:ext cx="1454556" cy="19122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13 Rectángulo"/>
          <p:cNvSpPr/>
          <p:nvPr/>
        </p:nvSpPr>
        <p:spPr>
          <a:xfrm>
            <a:off x="798139" y="5949280"/>
            <a:ext cx="926857" cy="369332"/>
          </a:xfrm>
          <a:prstGeom prst="rect">
            <a:avLst/>
          </a:prstGeom>
        </p:spPr>
        <p:txBody>
          <a:bodyPr wrap="none">
            <a:spAutoFit/>
          </a:bodyPr>
          <a:lstStyle/>
          <a:p>
            <a:r>
              <a:rPr lang="es-PE" b="1" dirty="0" smtClean="0">
                <a:solidFill>
                  <a:prstClr val="black"/>
                </a:solidFill>
                <a:latin typeface="Arial Narrow" pitchFamily="34" charset="0"/>
              </a:rPr>
              <a:t>Niño&lt;5a</a:t>
            </a:r>
            <a:endParaRPr lang="es-PE" dirty="0"/>
          </a:p>
        </p:txBody>
      </p:sp>
      <p:pic>
        <p:nvPicPr>
          <p:cNvPr id="1030" name="Picture 6" descr="http://www.rpp.com.pe/la-hipertension-en-el-embarazo-puede-afectar-el-desarrollo-del-bebe-imagen-noticia-1-n-/picnewsa/83818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752" y="4457391"/>
            <a:ext cx="1701152" cy="12758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8" name="17 Rectángulo"/>
          <p:cNvSpPr/>
          <p:nvPr/>
        </p:nvSpPr>
        <p:spPr>
          <a:xfrm>
            <a:off x="2637031" y="5661248"/>
            <a:ext cx="1101584" cy="369332"/>
          </a:xfrm>
          <a:prstGeom prst="rect">
            <a:avLst/>
          </a:prstGeom>
        </p:spPr>
        <p:txBody>
          <a:bodyPr wrap="none">
            <a:spAutoFit/>
          </a:bodyPr>
          <a:lstStyle/>
          <a:p>
            <a:r>
              <a:rPr lang="es-PE" b="1" dirty="0" smtClean="0">
                <a:solidFill>
                  <a:prstClr val="black"/>
                </a:solidFill>
                <a:latin typeface="Arial Narrow" pitchFamily="34" charset="0"/>
              </a:rPr>
              <a:t>Gestantes</a:t>
            </a:r>
            <a:endParaRPr lang="es-PE" dirty="0"/>
          </a:p>
        </p:txBody>
      </p:sp>
      <p:pic>
        <p:nvPicPr>
          <p:cNvPr id="1032" name="Picture 8" descr="http://www.rpp.com.pe/pict.php?g=-1&amp;p=/picnewsa/83786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3529" r="10193"/>
          <a:stretch/>
        </p:blipFill>
        <p:spPr bwMode="auto">
          <a:xfrm>
            <a:off x="4320502" y="4149080"/>
            <a:ext cx="1099525" cy="17819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0" name="19 Rectángulo"/>
          <p:cNvSpPr/>
          <p:nvPr/>
        </p:nvSpPr>
        <p:spPr>
          <a:xfrm>
            <a:off x="4127854" y="5813648"/>
            <a:ext cx="1455847" cy="646331"/>
          </a:xfrm>
          <a:prstGeom prst="rect">
            <a:avLst/>
          </a:prstGeom>
        </p:spPr>
        <p:txBody>
          <a:bodyPr wrap="none">
            <a:spAutoFit/>
          </a:bodyPr>
          <a:lstStyle/>
          <a:p>
            <a:pPr algn="ctr"/>
            <a:r>
              <a:rPr lang="es-PE" b="1" dirty="0" err="1" smtClean="0">
                <a:solidFill>
                  <a:prstClr val="black"/>
                </a:solidFill>
                <a:latin typeface="Arial Narrow" pitchFamily="34" charset="0"/>
              </a:rPr>
              <a:t>Pac.con</a:t>
            </a:r>
            <a:r>
              <a:rPr lang="es-PE" b="1" dirty="0" smtClean="0">
                <a:solidFill>
                  <a:prstClr val="black"/>
                </a:solidFill>
                <a:latin typeface="Arial Narrow" pitchFamily="34" charset="0"/>
              </a:rPr>
              <a:t> </a:t>
            </a:r>
          </a:p>
          <a:p>
            <a:pPr algn="ctr"/>
            <a:r>
              <a:rPr lang="es-PE" b="1" dirty="0" smtClean="0">
                <a:solidFill>
                  <a:prstClr val="black"/>
                </a:solidFill>
                <a:latin typeface="Arial Narrow" pitchFamily="34" charset="0"/>
              </a:rPr>
              <a:t>TBC-VIH/SIDA</a:t>
            </a:r>
            <a:endParaRPr lang="es-PE" dirty="0"/>
          </a:p>
        </p:txBody>
      </p:sp>
      <p:pic>
        <p:nvPicPr>
          <p:cNvPr id="1034" name="Picture 10" descr="https://encrypted-tbn2.gstatic.com/images?q=tbn:ANd9GcRKEPeneI5vl_ddOHju4zKaOvkGqo3w_XzOO5O6ghyDanrGUmFl"/>
          <p:cNvPicPr>
            <a:picLocks noChangeAspect="1" noChangeArrowheads="1"/>
          </p:cNvPicPr>
          <p:nvPr/>
        </p:nvPicPr>
        <p:blipFill rotWithShape="1">
          <a:blip r:embed="rId8">
            <a:extLst>
              <a:ext uri="{28A0092B-C50C-407E-A947-70E740481C1C}">
                <a14:useLocalDpi xmlns:a14="http://schemas.microsoft.com/office/drawing/2010/main" val="0"/>
              </a:ext>
            </a:extLst>
          </a:blip>
          <a:srcRect l="28931" r="31427"/>
          <a:stretch/>
        </p:blipFill>
        <p:spPr bwMode="auto">
          <a:xfrm>
            <a:off x="5784622" y="4309875"/>
            <a:ext cx="1140340" cy="15906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2" name="21 Rectángulo"/>
          <p:cNvSpPr/>
          <p:nvPr/>
        </p:nvSpPr>
        <p:spPr>
          <a:xfrm>
            <a:off x="5748770" y="5805264"/>
            <a:ext cx="1271502" cy="369332"/>
          </a:xfrm>
          <a:prstGeom prst="rect">
            <a:avLst/>
          </a:prstGeom>
        </p:spPr>
        <p:txBody>
          <a:bodyPr wrap="none">
            <a:spAutoFit/>
          </a:bodyPr>
          <a:lstStyle/>
          <a:p>
            <a:r>
              <a:rPr lang="es-PE" b="1" dirty="0" err="1" smtClean="0">
                <a:solidFill>
                  <a:prstClr val="black"/>
                </a:solidFill>
                <a:latin typeface="Arial Narrow" pitchFamily="34" charset="0"/>
              </a:rPr>
              <a:t>Pac</a:t>
            </a:r>
            <a:r>
              <a:rPr lang="es-PE" b="1" dirty="0" smtClean="0">
                <a:solidFill>
                  <a:prstClr val="black"/>
                </a:solidFill>
                <a:latin typeface="Arial Narrow" pitchFamily="34" charset="0"/>
              </a:rPr>
              <a:t>. Cáncer</a:t>
            </a:r>
            <a:endParaRPr lang="es-PE" dirty="0"/>
          </a:p>
        </p:txBody>
      </p:sp>
      <p:pic>
        <p:nvPicPr>
          <p:cNvPr id="1036" name="Picture 12" descr="https://encrypted-tbn3.gstatic.com/images?q=tbn:ANd9GcTeOBKXTdNccSBxL7lBksZBJWkllhzwzK7c32gMkkwPDHRns5nMj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56780" y="4309876"/>
            <a:ext cx="1280003" cy="14953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4" name="23 Rectángulo"/>
          <p:cNvSpPr/>
          <p:nvPr/>
        </p:nvSpPr>
        <p:spPr>
          <a:xfrm>
            <a:off x="7308304" y="5805264"/>
            <a:ext cx="1450269" cy="646331"/>
          </a:xfrm>
          <a:prstGeom prst="rect">
            <a:avLst/>
          </a:prstGeom>
        </p:spPr>
        <p:txBody>
          <a:bodyPr wrap="none">
            <a:spAutoFit/>
          </a:bodyPr>
          <a:lstStyle/>
          <a:p>
            <a:r>
              <a:rPr lang="es-PE" b="1" dirty="0" err="1" smtClean="0">
                <a:solidFill>
                  <a:prstClr val="black"/>
                </a:solidFill>
                <a:latin typeface="Arial Narrow" pitchFamily="34" charset="0"/>
              </a:rPr>
              <a:t>Pac</a:t>
            </a:r>
            <a:r>
              <a:rPr lang="es-PE" b="1" dirty="0" smtClean="0">
                <a:solidFill>
                  <a:prstClr val="black"/>
                </a:solidFill>
                <a:latin typeface="Arial Narrow" pitchFamily="34" charset="0"/>
              </a:rPr>
              <a:t>. </a:t>
            </a:r>
            <a:r>
              <a:rPr lang="es-PE" b="1" dirty="0" err="1" smtClean="0">
                <a:solidFill>
                  <a:prstClr val="black"/>
                </a:solidFill>
                <a:latin typeface="Arial Narrow" pitchFamily="34" charset="0"/>
              </a:rPr>
              <a:t>Enf</a:t>
            </a:r>
            <a:r>
              <a:rPr lang="es-PE" b="1" dirty="0" smtClean="0">
                <a:solidFill>
                  <a:prstClr val="black"/>
                </a:solidFill>
                <a:latin typeface="Arial Narrow" pitchFamily="34" charset="0"/>
              </a:rPr>
              <a:t>. No </a:t>
            </a:r>
          </a:p>
          <a:p>
            <a:r>
              <a:rPr lang="es-PE" b="1" dirty="0" smtClean="0">
                <a:solidFill>
                  <a:prstClr val="black"/>
                </a:solidFill>
                <a:latin typeface="Arial Narrow" pitchFamily="34" charset="0"/>
              </a:rPr>
              <a:t>Transmisibles</a:t>
            </a:r>
            <a:endParaRPr lang="es-PE" dirty="0"/>
          </a:p>
        </p:txBody>
      </p:sp>
      <p:sp>
        <p:nvSpPr>
          <p:cNvPr id="23" name="AutoShape 16"/>
          <p:cNvSpPr>
            <a:spLocks noChangeArrowheads="1"/>
          </p:cNvSpPr>
          <p:nvPr/>
        </p:nvSpPr>
        <p:spPr bwMode="gray">
          <a:xfrm>
            <a:off x="401897" y="548680"/>
            <a:ext cx="3096344" cy="1229849"/>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r>
              <a:rPr lang="es-PE" sz="1400" dirty="0" smtClean="0">
                <a:latin typeface="Arial Narrow" panose="020B0606020202030204" pitchFamily="34" charset="0"/>
              </a:rPr>
              <a:t>Asignación de recursos escasos entre </a:t>
            </a:r>
          </a:p>
          <a:p>
            <a:r>
              <a:rPr lang="es-PE" sz="1400" dirty="0" smtClean="0">
                <a:latin typeface="Arial Narrow" panose="020B0606020202030204" pitchFamily="34" charset="0"/>
              </a:rPr>
              <a:t>fines alternativos con el propósito de </a:t>
            </a:r>
          </a:p>
          <a:p>
            <a:r>
              <a:rPr lang="es-PE" sz="1400" b="1" dirty="0" smtClean="0">
                <a:latin typeface="Arial Narrow" panose="020B0606020202030204" pitchFamily="34" charset="0"/>
              </a:rPr>
              <a:t>lograr objetivos determinados</a:t>
            </a:r>
            <a:r>
              <a:rPr lang="es-PE" sz="1400" dirty="0" smtClean="0">
                <a:latin typeface="Arial Narrow" panose="020B0606020202030204" pitchFamily="34" charset="0"/>
              </a:rPr>
              <a:t>, con </a:t>
            </a:r>
          </a:p>
          <a:p>
            <a:r>
              <a:rPr lang="es-PE" sz="1400" dirty="0" smtClean="0">
                <a:latin typeface="Arial Narrow" panose="020B0606020202030204" pitchFamily="34" charset="0"/>
              </a:rPr>
              <a:t>criterios de eficiencia, eficacia y </a:t>
            </a:r>
          </a:p>
          <a:p>
            <a:r>
              <a:rPr lang="es-PE" sz="1400" dirty="0" smtClean="0">
                <a:latin typeface="Arial Narrow" panose="020B0606020202030204" pitchFamily="34" charset="0"/>
              </a:rPr>
              <a:t>equidad</a:t>
            </a:r>
            <a:endParaRPr lang="es-PE" sz="1400" b="1" dirty="0">
              <a:solidFill>
                <a:prstClr val="black"/>
              </a:solidFill>
              <a:latin typeface="Arial Narrow" panose="020B0606020202030204" pitchFamily="34" charset="0"/>
            </a:endParaRPr>
          </a:p>
        </p:txBody>
      </p:sp>
      <p:cxnSp>
        <p:nvCxnSpPr>
          <p:cNvPr id="11" name="10 Conector recto"/>
          <p:cNvCxnSpPr/>
          <p:nvPr/>
        </p:nvCxnSpPr>
        <p:spPr>
          <a:xfrm>
            <a:off x="3738615" y="260648"/>
            <a:ext cx="0" cy="3744416"/>
          </a:xfrm>
          <a:prstGeom prst="line">
            <a:avLst/>
          </a:prstGeom>
        </p:spPr>
        <p:style>
          <a:lnRef idx="1">
            <a:schemeClr val="accent1"/>
          </a:lnRef>
          <a:fillRef idx="0">
            <a:schemeClr val="accent1"/>
          </a:fillRef>
          <a:effectRef idx="0">
            <a:schemeClr val="accent1"/>
          </a:effectRef>
          <a:fontRef idx="minor">
            <a:schemeClr val="tx1"/>
          </a:fontRef>
        </p:style>
      </p:cxnSp>
      <p:sp>
        <p:nvSpPr>
          <p:cNvPr id="25" name="24 Rectángulo redondeado"/>
          <p:cNvSpPr/>
          <p:nvPr/>
        </p:nvSpPr>
        <p:spPr>
          <a:xfrm>
            <a:off x="1157818" y="121655"/>
            <a:ext cx="1583655" cy="251959"/>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s-PE" b="1" dirty="0" smtClean="0">
                <a:solidFill>
                  <a:prstClr val="black"/>
                </a:solidFill>
                <a:latin typeface="Arial Narrow" panose="020B0606020202030204" pitchFamily="34" charset="0"/>
              </a:rPr>
              <a:t>Presupuestar</a:t>
            </a:r>
            <a:endParaRPr lang="es-PE" dirty="0">
              <a:solidFill>
                <a:prstClr val="black"/>
              </a:solidFill>
              <a:latin typeface="Arial Narrow" panose="020B0606020202030204" pitchFamily="34" charset="0"/>
            </a:endParaRPr>
          </a:p>
        </p:txBody>
      </p:sp>
      <p:pic>
        <p:nvPicPr>
          <p:cNvPr id="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52320" y="2348880"/>
            <a:ext cx="1008112" cy="5280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27 Rectángulo"/>
          <p:cNvSpPr/>
          <p:nvPr/>
        </p:nvSpPr>
        <p:spPr>
          <a:xfrm>
            <a:off x="4614774" y="2060848"/>
            <a:ext cx="4277705" cy="1800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15 Marcador de pie de página"/>
          <p:cNvSpPr>
            <a:spLocks noGrp="1"/>
          </p:cNvSpPr>
          <p:nvPr>
            <p:ph type="ftr" sz="quarter" idx="11"/>
          </p:nvPr>
        </p:nvSpPr>
        <p:spPr/>
        <p:txBody>
          <a:bodyPr/>
          <a:lstStyle/>
          <a:p>
            <a:r>
              <a:rPr lang="es-PE" dirty="0" smtClean="0"/>
              <a:t>Elaborado: A. Gutiérrez</a:t>
            </a:r>
            <a:endParaRPr lang="es-PE" dirty="0"/>
          </a:p>
        </p:txBody>
      </p:sp>
    </p:spTree>
    <p:extLst>
      <p:ext uri="{BB962C8B-B14F-4D97-AF65-F5344CB8AC3E}">
        <p14:creationId xmlns:p14="http://schemas.microsoft.com/office/powerpoint/2010/main" val="242906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028"/>
                                        </p:tgtEl>
                                        <p:attrNameLst>
                                          <p:attrName>style.visibility</p:attrName>
                                        </p:attrNameLst>
                                      </p:cBhvr>
                                      <p:to>
                                        <p:strVal val="visible"/>
                                      </p:to>
                                    </p:set>
                                    <p:animEffect transition="in" filter="fade">
                                      <p:cBhvr>
                                        <p:cTn id="54" dur="1000"/>
                                        <p:tgtEl>
                                          <p:spTgt spid="1028"/>
                                        </p:tgtEl>
                                      </p:cBhvr>
                                    </p:animEffect>
                                    <p:anim calcmode="lin" valueType="num">
                                      <p:cBhvr>
                                        <p:cTn id="55" dur="1000" fill="hold"/>
                                        <p:tgtEl>
                                          <p:spTgt spid="1028"/>
                                        </p:tgtEl>
                                        <p:attrNameLst>
                                          <p:attrName>ppt_x</p:attrName>
                                        </p:attrNameLst>
                                      </p:cBhvr>
                                      <p:tavLst>
                                        <p:tav tm="0">
                                          <p:val>
                                            <p:strVal val="#ppt_x"/>
                                          </p:val>
                                        </p:tav>
                                        <p:tav tm="100000">
                                          <p:val>
                                            <p:strVal val="#ppt_x"/>
                                          </p:val>
                                        </p:tav>
                                      </p:tavLst>
                                    </p:anim>
                                    <p:anim calcmode="lin" valueType="num">
                                      <p:cBhvr>
                                        <p:cTn id="56" dur="1000" fill="hold"/>
                                        <p:tgtEl>
                                          <p:spTgt spid="102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030"/>
                                        </p:tgtEl>
                                        <p:attrNameLst>
                                          <p:attrName>style.visibility</p:attrName>
                                        </p:attrNameLst>
                                      </p:cBhvr>
                                      <p:to>
                                        <p:strVal val="visible"/>
                                      </p:to>
                                    </p:set>
                                    <p:animEffect transition="in" filter="fade">
                                      <p:cBhvr>
                                        <p:cTn id="64" dur="1000"/>
                                        <p:tgtEl>
                                          <p:spTgt spid="1030"/>
                                        </p:tgtEl>
                                      </p:cBhvr>
                                    </p:animEffect>
                                    <p:anim calcmode="lin" valueType="num">
                                      <p:cBhvr>
                                        <p:cTn id="65" dur="1000" fill="hold"/>
                                        <p:tgtEl>
                                          <p:spTgt spid="1030"/>
                                        </p:tgtEl>
                                        <p:attrNameLst>
                                          <p:attrName>ppt_x</p:attrName>
                                        </p:attrNameLst>
                                      </p:cBhvr>
                                      <p:tavLst>
                                        <p:tav tm="0">
                                          <p:val>
                                            <p:strVal val="#ppt_x"/>
                                          </p:val>
                                        </p:tav>
                                        <p:tav tm="100000">
                                          <p:val>
                                            <p:strVal val="#ppt_x"/>
                                          </p:val>
                                        </p:tav>
                                      </p:tavLst>
                                    </p:anim>
                                    <p:anim calcmode="lin" valueType="num">
                                      <p:cBhvr>
                                        <p:cTn id="66" dur="1000" fill="hold"/>
                                        <p:tgtEl>
                                          <p:spTgt spid="1030"/>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1000"/>
                                        <p:tgtEl>
                                          <p:spTgt spid="18"/>
                                        </p:tgtEl>
                                      </p:cBhvr>
                                    </p:animEffect>
                                    <p:anim calcmode="lin" valueType="num">
                                      <p:cBhvr>
                                        <p:cTn id="70" dur="1000" fill="hold"/>
                                        <p:tgtEl>
                                          <p:spTgt spid="18"/>
                                        </p:tgtEl>
                                        <p:attrNameLst>
                                          <p:attrName>ppt_x</p:attrName>
                                        </p:attrNameLst>
                                      </p:cBhvr>
                                      <p:tavLst>
                                        <p:tav tm="0">
                                          <p:val>
                                            <p:strVal val="#ppt_x"/>
                                          </p:val>
                                        </p:tav>
                                        <p:tav tm="100000">
                                          <p:val>
                                            <p:strVal val="#ppt_x"/>
                                          </p:val>
                                        </p:tav>
                                      </p:tavLst>
                                    </p:anim>
                                    <p:anim calcmode="lin" valueType="num">
                                      <p:cBhvr>
                                        <p:cTn id="71" dur="1000" fill="hold"/>
                                        <p:tgtEl>
                                          <p:spTgt spid="18"/>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1032"/>
                                        </p:tgtEl>
                                        <p:attrNameLst>
                                          <p:attrName>style.visibility</p:attrName>
                                        </p:attrNameLst>
                                      </p:cBhvr>
                                      <p:to>
                                        <p:strVal val="visible"/>
                                      </p:to>
                                    </p:set>
                                    <p:animEffect transition="in" filter="fade">
                                      <p:cBhvr>
                                        <p:cTn id="74" dur="1000"/>
                                        <p:tgtEl>
                                          <p:spTgt spid="1032"/>
                                        </p:tgtEl>
                                      </p:cBhvr>
                                    </p:animEffect>
                                    <p:anim calcmode="lin" valueType="num">
                                      <p:cBhvr>
                                        <p:cTn id="75" dur="1000" fill="hold"/>
                                        <p:tgtEl>
                                          <p:spTgt spid="1032"/>
                                        </p:tgtEl>
                                        <p:attrNameLst>
                                          <p:attrName>ppt_x</p:attrName>
                                        </p:attrNameLst>
                                      </p:cBhvr>
                                      <p:tavLst>
                                        <p:tav tm="0">
                                          <p:val>
                                            <p:strVal val="#ppt_x"/>
                                          </p:val>
                                        </p:tav>
                                        <p:tav tm="100000">
                                          <p:val>
                                            <p:strVal val="#ppt_x"/>
                                          </p:val>
                                        </p:tav>
                                      </p:tavLst>
                                    </p:anim>
                                    <p:anim calcmode="lin" valueType="num">
                                      <p:cBhvr>
                                        <p:cTn id="76" dur="1000" fill="hold"/>
                                        <p:tgtEl>
                                          <p:spTgt spid="1032"/>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1034"/>
                                        </p:tgtEl>
                                        <p:attrNameLst>
                                          <p:attrName>style.visibility</p:attrName>
                                        </p:attrNameLst>
                                      </p:cBhvr>
                                      <p:to>
                                        <p:strVal val="visible"/>
                                      </p:to>
                                    </p:set>
                                    <p:animEffect transition="in" filter="fade">
                                      <p:cBhvr>
                                        <p:cTn id="84" dur="1000"/>
                                        <p:tgtEl>
                                          <p:spTgt spid="1034"/>
                                        </p:tgtEl>
                                      </p:cBhvr>
                                    </p:animEffect>
                                    <p:anim calcmode="lin" valueType="num">
                                      <p:cBhvr>
                                        <p:cTn id="85" dur="1000" fill="hold"/>
                                        <p:tgtEl>
                                          <p:spTgt spid="1034"/>
                                        </p:tgtEl>
                                        <p:attrNameLst>
                                          <p:attrName>ppt_x</p:attrName>
                                        </p:attrNameLst>
                                      </p:cBhvr>
                                      <p:tavLst>
                                        <p:tav tm="0">
                                          <p:val>
                                            <p:strVal val="#ppt_x"/>
                                          </p:val>
                                        </p:tav>
                                        <p:tav tm="100000">
                                          <p:val>
                                            <p:strVal val="#ppt_x"/>
                                          </p:val>
                                        </p:tav>
                                      </p:tavLst>
                                    </p:anim>
                                    <p:anim calcmode="lin" valueType="num">
                                      <p:cBhvr>
                                        <p:cTn id="86" dur="1000" fill="hold"/>
                                        <p:tgtEl>
                                          <p:spTgt spid="1034"/>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1000"/>
                                        <p:tgtEl>
                                          <p:spTgt spid="22"/>
                                        </p:tgtEl>
                                      </p:cBhvr>
                                    </p:animEffect>
                                    <p:anim calcmode="lin" valueType="num">
                                      <p:cBhvr>
                                        <p:cTn id="90" dur="1000" fill="hold"/>
                                        <p:tgtEl>
                                          <p:spTgt spid="22"/>
                                        </p:tgtEl>
                                        <p:attrNameLst>
                                          <p:attrName>ppt_x</p:attrName>
                                        </p:attrNameLst>
                                      </p:cBhvr>
                                      <p:tavLst>
                                        <p:tav tm="0">
                                          <p:val>
                                            <p:strVal val="#ppt_x"/>
                                          </p:val>
                                        </p:tav>
                                        <p:tav tm="100000">
                                          <p:val>
                                            <p:strVal val="#ppt_x"/>
                                          </p:val>
                                        </p:tav>
                                      </p:tavLst>
                                    </p:anim>
                                    <p:anim calcmode="lin" valueType="num">
                                      <p:cBhvr>
                                        <p:cTn id="91" dur="1000" fill="hold"/>
                                        <p:tgtEl>
                                          <p:spTgt spid="22"/>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1036"/>
                                        </p:tgtEl>
                                        <p:attrNameLst>
                                          <p:attrName>style.visibility</p:attrName>
                                        </p:attrNameLst>
                                      </p:cBhvr>
                                      <p:to>
                                        <p:strVal val="visible"/>
                                      </p:to>
                                    </p:set>
                                    <p:animEffect transition="in" filter="fade">
                                      <p:cBhvr>
                                        <p:cTn id="94" dur="1000"/>
                                        <p:tgtEl>
                                          <p:spTgt spid="1036"/>
                                        </p:tgtEl>
                                      </p:cBhvr>
                                    </p:animEffect>
                                    <p:anim calcmode="lin" valueType="num">
                                      <p:cBhvr>
                                        <p:cTn id="95" dur="1000" fill="hold"/>
                                        <p:tgtEl>
                                          <p:spTgt spid="1036"/>
                                        </p:tgtEl>
                                        <p:attrNameLst>
                                          <p:attrName>ppt_x</p:attrName>
                                        </p:attrNameLst>
                                      </p:cBhvr>
                                      <p:tavLst>
                                        <p:tav tm="0">
                                          <p:val>
                                            <p:strVal val="#ppt_x"/>
                                          </p:val>
                                        </p:tav>
                                        <p:tav tm="100000">
                                          <p:val>
                                            <p:strVal val="#ppt_x"/>
                                          </p:val>
                                        </p:tav>
                                      </p:tavLst>
                                    </p:anim>
                                    <p:anim calcmode="lin" valueType="num">
                                      <p:cBhvr>
                                        <p:cTn id="96" dur="1000" fill="hold"/>
                                        <p:tgtEl>
                                          <p:spTgt spid="103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1000"/>
                                        <p:tgtEl>
                                          <p:spTgt spid="24"/>
                                        </p:tgtEl>
                                      </p:cBhvr>
                                    </p:animEffect>
                                    <p:anim calcmode="lin" valueType="num">
                                      <p:cBhvr>
                                        <p:cTn id="100" dur="1000" fill="hold"/>
                                        <p:tgtEl>
                                          <p:spTgt spid="24"/>
                                        </p:tgtEl>
                                        <p:attrNameLst>
                                          <p:attrName>ppt_x</p:attrName>
                                        </p:attrNameLst>
                                      </p:cBhvr>
                                      <p:tavLst>
                                        <p:tav tm="0">
                                          <p:val>
                                            <p:strVal val="#ppt_x"/>
                                          </p:val>
                                        </p:tav>
                                        <p:tav tm="100000">
                                          <p:val>
                                            <p:strVal val="#ppt_x"/>
                                          </p:val>
                                        </p:tav>
                                      </p:tavLst>
                                    </p:anim>
                                    <p:anim calcmode="lin" valueType="num">
                                      <p:cBhvr>
                                        <p:cTn id="10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P spid="10" grpId="0" animBg="1"/>
      <p:bldP spid="14" grpId="0"/>
      <p:bldP spid="18" grpId="0"/>
      <p:bldP spid="20" grpId="0"/>
      <p:bldP spid="22" grpId="0"/>
      <p:bldP spid="24"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20 Conector recto de flecha"/>
          <p:cNvCxnSpPr/>
          <p:nvPr/>
        </p:nvCxnSpPr>
        <p:spPr>
          <a:xfrm flipV="1">
            <a:off x="1259632" y="1484784"/>
            <a:ext cx="6840760" cy="4104456"/>
          </a:xfrm>
          <a:prstGeom prst="straightConnector1">
            <a:avLst/>
          </a:prstGeom>
          <a:ln w="63500">
            <a:solidFill>
              <a:schemeClr val="bg1">
                <a:lumMod val="75000"/>
                <a:alpha val="91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9 Anillo"/>
          <p:cNvSpPr/>
          <p:nvPr/>
        </p:nvSpPr>
        <p:spPr>
          <a:xfrm>
            <a:off x="2555776" y="1340297"/>
            <a:ext cx="4392488" cy="4248943"/>
          </a:xfrm>
          <a:prstGeom prst="donut">
            <a:avLst>
              <a:gd name="adj" fmla="val 937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solidFill>
                <a:schemeClr val="tx1"/>
              </a:solidFill>
            </a:endParaRPr>
          </a:p>
        </p:txBody>
      </p:sp>
      <p:sp>
        <p:nvSpPr>
          <p:cNvPr id="4" name="AutoShape 16"/>
          <p:cNvSpPr>
            <a:spLocks noChangeArrowheads="1"/>
          </p:cNvSpPr>
          <p:nvPr/>
        </p:nvSpPr>
        <p:spPr bwMode="gray">
          <a:xfrm>
            <a:off x="3779912" y="2852936"/>
            <a:ext cx="1801812" cy="720725"/>
          </a:xfrm>
          <a:prstGeom prst="roundRect">
            <a:avLst>
              <a:gd name="adj" fmla="val 16667"/>
            </a:avLst>
          </a:prstGeom>
          <a:gradFill rotWithShape="1">
            <a:gsLst>
              <a:gs pos="0">
                <a:srgbClr val="FFE9D4"/>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ctr">
              <a:defRPr/>
            </a:pPr>
            <a:r>
              <a:rPr lang="es-PE" b="1" dirty="0" smtClean="0">
                <a:solidFill>
                  <a:srgbClr val="000000"/>
                </a:solidFill>
                <a:latin typeface="Arial Narrow" pitchFamily="34" charset="0"/>
              </a:rPr>
              <a:t>Programas </a:t>
            </a:r>
            <a:endParaRPr lang="es-PE" b="1" dirty="0">
              <a:solidFill>
                <a:srgbClr val="000000"/>
              </a:solidFill>
              <a:latin typeface="Arial Narrow" pitchFamily="34" charset="0"/>
            </a:endParaRPr>
          </a:p>
          <a:p>
            <a:pPr algn="ctr">
              <a:defRPr/>
            </a:pPr>
            <a:r>
              <a:rPr lang="es-PE" b="1" dirty="0">
                <a:solidFill>
                  <a:srgbClr val="000000"/>
                </a:solidFill>
                <a:latin typeface="Arial Narrow" pitchFamily="34" charset="0"/>
              </a:rPr>
              <a:t>Presupuestal </a:t>
            </a:r>
          </a:p>
        </p:txBody>
      </p:sp>
      <p:sp>
        <p:nvSpPr>
          <p:cNvPr id="5" name="AutoShape 16"/>
          <p:cNvSpPr>
            <a:spLocks noChangeArrowheads="1"/>
          </p:cNvSpPr>
          <p:nvPr/>
        </p:nvSpPr>
        <p:spPr bwMode="gray">
          <a:xfrm>
            <a:off x="1403648" y="4358331"/>
            <a:ext cx="1801812" cy="588963"/>
          </a:xfrm>
          <a:prstGeom prst="roundRect">
            <a:avLst>
              <a:gd name="adj" fmla="val 16667"/>
            </a:avLst>
          </a:prstGeom>
          <a:gradFill rotWithShape="1">
            <a:gsLst>
              <a:gs pos="0">
                <a:srgbClr val="FFE9D4"/>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ctr">
              <a:defRPr/>
            </a:pPr>
            <a:r>
              <a:rPr lang="es-PE" b="1" dirty="0">
                <a:solidFill>
                  <a:srgbClr val="000000"/>
                </a:solidFill>
                <a:latin typeface="Arial Narrow" pitchFamily="34" charset="0"/>
              </a:rPr>
              <a:t>Seguimiento</a:t>
            </a:r>
          </a:p>
        </p:txBody>
      </p:sp>
      <p:sp>
        <p:nvSpPr>
          <p:cNvPr id="6" name="AutoShape 16"/>
          <p:cNvSpPr>
            <a:spLocks noChangeArrowheads="1"/>
          </p:cNvSpPr>
          <p:nvPr/>
        </p:nvSpPr>
        <p:spPr bwMode="gray">
          <a:xfrm>
            <a:off x="6372200" y="4292451"/>
            <a:ext cx="1800225" cy="720725"/>
          </a:xfrm>
          <a:prstGeom prst="roundRect">
            <a:avLst>
              <a:gd name="adj" fmla="val 16667"/>
            </a:avLst>
          </a:prstGeom>
          <a:gradFill rotWithShape="1">
            <a:gsLst>
              <a:gs pos="0">
                <a:srgbClr val="FFE9D4"/>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ctr">
              <a:defRPr/>
            </a:pPr>
            <a:r>
              <a:rPr lang="es-PE" b="1" dirty="0">
                <a:solidFill>
                  <a:srgbClr val="000000"/>
                </a:solidFill>
                <a:latin typeface="Arial Narrow" pitchFamily="34" charset="0"/>
              </a:rPr>
              <a:t>Evaluaciones </a:t>
            </a:r>
          </a:p>
          <a:p>
            <a:pPr algn="ctr">
              <a:defRPr/>
            </a:pPr>
            <a:r>
              <a:rPr lang="es-PE" b="1" dirty="0">
                <a:solidFill>
                  <a:srgbClr val="000000"/>
                </a:solidFill>
                <a:latin typeface="Arial Narrow" pitchFamily="34" charset="0"/>
              </a:rPr>
              <a:t>independientes</a:t>
            </a:r>
          </a:p>
        </p:txBody>
      </p:sp>
      <p:sp>
        <p:nvSpPr>
          <p:cNvPr id="7" name="AutoShape 16"/>
          <p:cNvSpPr>
            <a:spLocks noChangeArrowheads="1"/>
          </p:cNvSpPr>
          <p:nvPr/>
        </p:nvSpPr>
        <p:spPr bwMode="gray">
          <a:xfrm>
            <a:off x="3779912" y="980728"/>
            <a:ext cx="1801812" cy="719138"/>
          </a:xfrm>
          <a:prstGeom prst="roundRect">
            <a:avLst>
              <a:gd name="adj" fmla="val 16667"/>
            </a:avLst>
          </a:prstGeom>
          <a:gradFill rotWithShape="1">
            <a:gsLst>
              <a:gs pos="0">
                <a:srgbClr val="FFE9D4"/>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ctr">
              <a:defRPr/>
            </a:pPr>
            <a:r>
              <a:rPr lang="es-PE" b="1" dirty="0">
                <a:solidFill>
                  <a:srgbClr val="000000"/>
                </a:solidFill>
                <a:latin typeface="Arial Narrow" pitchFamily="34" charset="0"/>
              </a:rPr>
              <a:t>Incentivos a la </a:t>
            </a:r>
          </a:p>
          <a:p>
            <a:pPr algn="ctr">
              <a:defRPr/>
            </a:pPr>
            <a:r>
              <a:rPr lang="es-PE" b="1" dirty="0">
                <a:solidFill>
                  <a:srgbClr val="000000"/>
                </a:solidFill>
                <a:latin typeface="Arial Narrow" pitchFamily="34" charset="0"/>
              </a:rPr>
              <a:t>Gestión</a:t>
            </a:r>
          </a:p>
        </p:txBody>
      </p:sp>
      <p:sp>
        <p:nvSpPr>
          <p:cNvPr id="8" name="Text Box 2"/>
          <p:cNvSpPr txBox="1">
            <a:spLocks noChangeArrowheads="1"/>
          </p:cNvSpPr>
          <p:nvPr/>
        </p:nvSpPr>
        <p:spPr bwMode="auto">
          <a:xfrm>
            <a:off x="0" y="0"/>
            <a:ext cx="9144000" cy="523875"/>
          </a:xfrm>
          <a:prstGeom prst="rect">
            <a:avLst/>
          </a:prstGeom>
          <a:solidFill>
            <a:schemeClr val="accent2"/>
          </a:solidFill>
          <a:ln w="9525">
            <a:noFill/>
            <a:miter lim="800000"/>
            <a:headEnd/>
            <a:tailEnd/>
          </a:ln>
        </p:spPr>
        <p:txBody>
          <a:bodyPr wrap="square">
            <a:spAutoFit/>
          </a:bodyPr>
          <a:lstStyle/>
          <a:p>
            <a:pPr algn="ctr" fontAlgn="base">
              <a:spcBef>
                <a:spcPct val="0"/>
              </a:spcBef>
              <a:spcAft>
                <a:spcPct val="0"/>
              </a:spcAft>
            </a:pPr>
            <a:r>
              <a:rPr lang="es-PE" sz="2800" b="1" dirty="0" smtClean="0">
                <a:solidFill>
                  <a:schemeClr val="bg1"/>
                </a:solidFill>
                <a:latin typeface="Arial Narrow" pitchFamily="34" charset="0"/>
                <a:cs typeface="Arial" charset="0"/>
              </a:rPr>
              <a:t>Presupuesto por Resultados</a:t>
            </a:r>
            <a:endParaRPr lang="es-PE" sz="2800" b="1" dirty="0">
              <a:solidFill>
                <a:schemeClr val="bg1"/>
              </a:solidFill>
              <a:latin typeface="Arial Narrow" pitchFamily="34" charset="0"/>
              <a:cs typeface="Arial" charset="0"/>
            </a:endParaRPr>
          </a:p>
        </p:txBody>
      </p:sp>
      <p:sp>
        <p:nvSpPr>
          <p:cNvPr id="9" name="8 Rectángulo redondeado"/>
          <p:cNvSpPr/>
          <p:nvPr/>
        </p:nvSpPr>
        <p:spPr>
          <a:xfrm>
            <a:off x="0" y="523875"/>
            <a:ext cx="9144000" cy="240829"/>
          </a:xfrm>
          <a:prstGeom prst="roundRect">
            <a:avLst>
              <a:gd name="adj" fmla="val 5116"/>
            </a:avLst>
          </a:prstGeom>
          <a:solidFill>
            <a:schemeClr val="accent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s-PE" sz="2000" b="1" dirty="0" smtClean="0">
                <a:solidFill>
                  <a:schemeClr val="bg1"/>
                </a:solidFill>
                <a:latin typeface="Arial Narrow" pitchFamily="34" charset="0"/>
              </a:rPr>
              <a:t>Instrumentos </a:t>
            </a:r>
            <a:r>
              <a:rPr lang="es-PE" sz="2000" b="1" dirty="0" err="1" smtClean="0">
                <a:solidFill>
                  <a:schemeClr val="bg1"/>
                </a:solidFill>
                <a:latin typeface="Arial Narrow" pitchFamily="34" charset="0"/>
              </a:rPr>
              <a:t>PpR</a:t>
            </a:r>
            <a:endParaRPr lang="es-PE" sz="2000" dirty="0">
              <a:solidFill>
                <a:schemeClr val="bg1"/>
              </a:solidFill>
              <a:latin typeface="Arial Narrow" pitchFamily="34" charset="0"/>
            </a:endParaRPr>
          </a:p>
        </p:txBody>
      </p:sp>
      <p:sp>
        <p:nvSpPr>
          <p:cNvPr id="11" name="10 Flecha abajo"/>
          <p:cNvSpPr/>
          <p:nvPr/>
        </p:nvSpPr>
        <p:spPr>
          <a:xfrm>
            <a:off x="4447195" y="2060848"/>
            <a:ext cx="467246" cy="57606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12" name="11 Flecha abajo"/>
          <p:cNvSpPr/>
          <p:nvPr/>
        </p:nvSpPr>
        <p:spPr>
          <a:xfrm rot="13914861">
            <a:off x="3546289" y="3790552"/>
            <a:ext cx="467246" cy="57606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13" name="12 Flecha abajo"/>
          <p:cNvSpPr/>
          <p:nvPr/>
        </p:nvSpPr>
        <p:spPr>
          <a:xfrm rot="7991861">
            <a:off x="5572366" y="3830353"/>
            <a:ext cx="467246" cy="57606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cxnSp>
        <p:nvCxnSpPr>
          <p:cNvPr id="15" name="14 Conector recto de flecha"/>
          <p:cNvCxnSpPr/>
          <p:nvPr/>
        </p:nvCxnSpPr>
        <p:spPr>
          <a:xfrm>
            <a:off x="1043608" y="908720"/>
            <a:ext cx="0" cy="4896544"/>
          </a:xfrm>
          <a:prstGeom prst="straightConnector1">
            <a:avLst/>
          </a:prstGeom>
          <a:ln w="254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a:off x="1043608" y="5805264"/>
            <a:ext cx="784887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8" name="17 CuadroTexto"/>
          <p:cNvSpPr txBox="1"/>
          <p:nvPr/>
        </p:nvSpPr>
        <p:spPr>
          <a:xfrm>
            <a:off x="539552" y="1484784"/>
            <a:ext cx="144016" cy="2862322"/>
          </a:xfrm>
          <a:prstGeom prst="rect">
            <a:avLst/>
          </a:prstGeom>
          <a:noFill/>
        </p:spPr>
        <p:txBody>
          <a:bodyPr wrap="square" rtlCol="0">
            <a:spAutoFit/>
          </a:bodyPr>
          <a:lstStyle/>
          <a:p>
            <a:r>
              <a:rPr lang="es-PE" sz="2000" b="1" dirty="0" smtClean="0">
                <a:latin typeface="Arial Narrow" pitchFamily="34" charset="0"/>
              </a:rPr>
              <a:t>Prioridad</a:t>
            </a:r>
            <a:endParaRPr lang="es-PE" sz="2000" b="1" dirty="0">
              <a:latin typeface="Arial Narrow" pitchFamily="34" charset="0"/>
            </a:endParaRPr>
          </a:p>
        </p:txBody>
      </p:sp>
      <p:sp>
        <p:nvSpPr>
          <p:cNvPr id="19" name="18 CuadroTexto"/>
          <p:cNvSpPr txBox="1"/>
          <p:nvPr/>
        </p:nvSpPr>
        <p:spPr>
          <a:xfrm>
            <a:off x="3205460" y="5805264"/>
            <a:ext cx="2806700" cy="461665"/>
          </a:xfrm>
          <a:prstGeom prst="rect">
            <a:avLst/>
          </a:prstGeom>
          <a:noFill/>
        </p:spPr>
        <p:txBody>
          <a:bodyPr wrap="square" rtlCol="0">
            <a:spAutoFit/>
          </a:bodyPr>
          <a:lstStyle/>
          <a:p>
            <a:pPr algn="ctr"/>
            <a:r>
              <a:rPr lang="es-PE" sz="2400" b="1" dirty="0" smtClean="0">
                <a:latin typeface="Arial Narrow" pitchFamily="34" charset="0"/>
              </a:rPr>
              <a:t>Desempeño</a:t>
            </a:r>
            <a:endParaRPr lang="es-PE" sz="2400" b="1" dirty="0">
              <a:latin typeface="Arial Narrow" pitchFamily="34" charset="0"/>
            </a:endParaRPr>
          </a:p>
        </p:txBody>
      </p:sp>
      <p:sp>
        <p:nvSpPr>
          <p:cNvPr id="22" name="21 Rectángulo"/>
          <p:cNvSpPr/>
          <p:nvPr/>
        </p:nvSpPr>
        <p:spPr>
          <a:xfrm>
            <a:off x="4572000" y="6399753"/>
            <a:ext cx="4572000" cy="461665"/>
          </a:xfrm>
          <a:prstGeom prst="rect">
            <a:avLst/>
          </a:prstGeom>
        </p:spPr>
        <p:txBody>
          <a:bodyPr>
            <a:spAutoFit/>
          </a:bodyPr>
          <a:lstStyle/>
          <a:p>
            <a:r>
              <a:rPr lang="es-ES" sz="1200" b="1" dirty="0">
                <a:latin typeface="Arial Narrow" pitchFamily="34" charset="0"/>
              </a:rPr>
              <a:t>(*) Ley General del Sistema Nacional de Presupuesto, Artículo 79.- </a:t>
            </a:r>
            <a:r>
              <a:rPr lang="es-ES" sz="1200" dirty="0">
                <a:latin typeface="Arial Narrow" pitchFamily="34" charset="0"/>
              </a:rPr>
              <a:t>Presupuesto por Resultados (</a:t>
            </a:r>
            <a:r>
              <a:rPr lang="es-ES" sz="1200" dirty="0" err="1">
                <a:latin typeface="Arial Narrow" pitchFamily="34" charset="0"/>
              </a:rPr>
              <a:t>PpR</a:t>
            </a:r>
            <a:r>
              <a:rPr lang="es-ES" sz="1200" dirty="0">
                <a:latin typeface="Arial Narrow" pitchFamily="34" charset="0"/>
              </a:rPr>
              <a:t>)</a:t>
            </a:r>
          </a:p>
        </p:txBody>
      </p:sp>
    </p:spTree>
    <p:extLst>
      <p:ext uri="{BB962C8B-B14F-4D97-AF65-F5344CB8AC3E}">
        <p14:creationId xmlns:p14="http://schemas.microsoft.com/office/powerpoint/2010/main" val="62012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0"/>
            <a:ext cx="9144000" cy="523875"/>
          </a:xfrm>
          <a:prstGeom prst="rect">
            <a:avLst/>
          </a:prstGeom>
          <a:solidFill>
            <a:schemeClr val="accent2"/>
          </a:solidFill>
          <a:ln w="9525">
            <a:noFill/>
            <a:miter lim="800000"/>
            <a:headEnd/>
            <a:tailEnd/>
          </a:ln>
        </p:spPr>
        <p:txBody>
          <a:bodyPr wrap="square">
            <a:spAutoFit/>
          </a:bodyPr>
          <a:lstStyle/>
          <a:p>
            <a:pPr algn="ctr" fontAlgn="base">
              <a:spcBef>
                <a:spcPct val="0"/>
              </a:spcBef>
              <a:spcAft>
                <a:spcPct val="0"/>
              </a:spcAft>
            </a:pPr>
            <a:r>
              <a:rPr lang="es-PE" sz="2800" b="1" dirty="0" smtClean="0">
                <a:solidFill>
                  <a:schemeClr val="bg1"/>
                </a:solidFill>
                <a:latin typeface="Arial Narrow" panose="020B0606020202030204" pitchFamily="34" charset="0"/>
                <a:cs typeface="Arial" charset="0"/>
              </a:rPr>
              <a:t>Presupuesto por Resultados</a:t>
            </a:r>
            <a:endParaRPr lang="es-PE" sz="2800" b="1" dirty="0">
              <a:solidFill>
                <a:schemeClr val="bg1"/>
              </a:solidFill>
              <a:latin typeface="Arial Narrow" pitchFamily="34" charset="0"/>
              <a:cs typeface="Arial" charset="0"/>
            </a:endParaRPr>
          </a:p>
        </p:txBody>
      </p:sp>
      <p:sp>
        <p:nvSpPr>
          <p:cNvPr id="5" name="13 Rectángulo redondeado"/>
          <p:cNvSpPr/>
          <p:nvPr/>
        </p:nvSpPr>
        <p:spPr>
          <a:xfrm>
            <a:off x="0" y="523875"/>
            <a:ext cx="9144000" cy="240829"/>
          </a:xfrm>
          <a:prstGeom prst="roundRect">
            <a:avLst>
              <a:gd name="adj" fmla="val 5116"/>
            </a:avLst>
          </a:prstGeom>
          <a:solidFill>
            <a:schemeClr val="accent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s-PE" sz="1600" b="1" dirty="0" smtClean="0">
                <a:solidFill>
                  <a:schemeClr val="bg1"/>
                </a:solidFill>
                <a:latin typeface="Arial Narrow" panose="020B0606020202030204" pitchFamily="34" charset="0"/>
              </a:rPr>
              <a:t>Instrumentos </a:t>
            </a:r>
            <a:r>
              <a:rPr lang="es-PE" sz="1600" b="1" dirty="0" err="1" smtClean="0">
                <a:solidFill>
                  <a:schemeClr val="bg1"/>
                </a:solidFill>
                <a:latin typeface="Arial Narrow" pitchFamily="34" charset="0"/>
              </a:rPr>
              <a:t>PpR</a:t>
            </a:r>
            <a:r>
              <a:rPr lang="es-PE" sz="1600" b="1" dirty="0" smtClean="0">
                <a:solidFill>
                  <a:schemeClr val="bg1"/>
                </a:solidFill>
                <a:latin typeface="Arial Narrow" pitchFamily="34" charset="0"/>
              </a:rPr>
              <a:t>: Programa Presupuestal</a:t>
            </a:r>
            <a:endParaRPr lang="es-PE" sz="1600" dirty="0">
              <a:solidFill>
                <a:schemeClr val="bg1"/>
              </a:solidFill>
              <a:latin typeface="Arial Narrow" pitchFamily="34" charset="0"/>
            </a:endParaRPr>
          </a:p>
        </p:txBody>
      </p:sp>
      <p:sp>
        <p:nvSpPr>
          <p:cNvPr id="7" name="Rectángulo redondeado 6"/>
          <p:cNvSpPr/>
          <p:nvPr/>
        </p:nvSpPr>
        <p:spPr>
          <a:xfrm>
            <a:off x="539552" y="908721"/>
            <a:ext cx="7920880" cy="100811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just"/>
            <a:r>
              <a:rPr lang="es-PE" sz="1600" dirty="0">
                <a:latin typeface="Arial Narrow" panose="020B0606020202030204" pitchFamily="34" charset="0"/>
              </a:rPr>
              <a:t>Una unidad de programación de las acciones de las entidades públicas, las que integradas y articuladas se orientan a proveer </a:t>
            </a:r>
            <a:r>
              <a:rPr lang="es-PE" sz="1600" dirty="0" smtClean="0">
                <a:latin typeface="Arial Narrow" panose="020B0606020202030204" pitchFamily="34" charset="0"/>
              </a:rPr>
              <a:t>productos (bienes y servicios) </a:t>
            </a:r>
            <a:r>
              <a:rPr lang="es-PE" sz="1600" dirty="0">
                <a:latin typeface="Arial Narrow" panose="020B0606020202030204" pitchFamily="34" charset="0"/>
              </a:rPr>
              <a:t>para lograr un resultado específico en la población y así contribuir al logro de un resultado final asociado a un objetivo de política pública</a:t>
            </a:r>
          </a:p>
        </p:txBody>
      </p:sp>
      <p:sp>
        <p:nvSpPr>
          <p:cNvPr id="8" name="Rectángulo redondeado 7"/>
          <p:cNvSpPr/>
          <p:nvPr/>
        </p:nvSpPr>
        <p:spPr>
          <a:xfrm>
            <a:off x="539552" y="2060847"/>
            <a:ext cx="3888432" cy="432049"/>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just"/>
            <a:r>
              <a:rPr lang="es-PE" sz="1600" dirty="0" smtClean="0">
                <a:latin typeface="Arial Narrow" panose="020B0606020202030204" pitchFamily="34" charset="0"/>
              </a:rPr>
              <a:t>Es una categoría presupuestal</a:t>
            </a:r>
            <a:endParaRPr lang="es-PE" sz="1600" dirty="0">
              <a:latin typeface="Arial Narrow" panose="020B0606020202030204" pitchFamily="34" charset="0"/>
            </a:endParaRPr>
          </a:p>
        </p:txBody>
      </p:sp>
      <p:sp>
        <p:nvSpPr>
          <p:cNvPr id="9" name="Rectángulo redondeado 8"/>
          <p:cNvSpPr/>
          <p:nvPr/>
        </p:nvSpPr>
        <p:spPr>
          <a:xfrm>
            <a:off x="4788024" y="2060847"/>
            <a:ext cx="3672408" cy="432049"/>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just"/>
            <a:r>
              <a:rPr lang="es-PE" sz="1600" dirty="0" smtClean="0">
                <a:latin typeface="Arial Narrow" panose="020B0606020202030204" pitchFamily="34" charset="0"/>
              </a:rPr>
              <a:t>Es un instrumento de </a:t>
            </a:r>
            <a:r>
              <a:rPr lang="es-PE" sz="1600" dirty="0" err="1" smtClean="0">
                <a:latin typeface="Arial Narrow" panose="020B0606020202030204" pitchFamily="34" charset="0"/>
              </a:rPr>
              <a:t>PpR</a:t>
            </a:r>
            <a:endParaRPr lang="es-PE" sz="1600" dirty="0">
              <a:latin typeface="Arial Narrow" panose="020B0606020202030204" pitchFamily="34" charset="0"/>
            </a:endParaRPr>
          </a:p>
        </p:txBody>
      </p:sp>
      <p:sp>
        <p:nvSpPr>
          <p:cNvPr id="10" name="13 Rectángulo redondeado"/>
          <p:cNvSpPr/>
          <p:nvPr/>
        </p:nvSpPr>
        <p:spPr>
          <a:xfrm>
            <a:off x="0" y="2976171"/>
            <a:ext cx="9180512" cy="240829"/>
          </a:xfrm>
          <a:prstGeom prst="roundRect">
            <a:avLst>
              <a:gd name="adj" fmla="val 5116"/>
            </a:avLst>
          </a:prstGeom>
          <a:solidFill>
            <a:schemeClr val="accent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s-PE" sz="1600" b="1" dirty="0" smtClean="0">
                <a:solidFill>
                  <a:schemeClr val="bg1"/>
                </a:solidFill>
                <a:latin typeface="Arial Narrow" panose="020B0606020202030204" pitchFamily="34" charset="0"/>
              </a:rPr>
              <a:t>Programas presupuestales del Sector salud</a:t>
            </a:r>
            <a:endParaRPr lang="es-PE" sz="1600" dirty="0">
              <a:solidFill>
                <a:schemeClr val="bg1"/>
              </a:solidFill>
              <a:latin typeface="Arial Narrow" pitchFamily="34" charset="0"/>
            </a:endParaRPr>
          </a:p>
        </p:txBody>
      </p:sp>
      <p:sp>
        <p:nvSpPr>
          <p:cNvPr id="11" name="Rectángulo redondeado 10"/>
          <p:cNvSpPr/>
          <p:nvPr/>
        </p:nvSpPr>
        <p:spPr>
          <a:xfrm>
            <a:off x="539552" y="3552235"/>
            <a:ext cx="3888432" cy="208823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marL="446088" indent="-446088">
              <a:buFontTx/>
              <a:buAutoNum type="arabicPeriod"/>
              <a:defRPr/>
            </a:pPr>
            <a:r>
              <a:rPr lang="en-US">
                <a:solidFill>
                  <a:schemeClr val="bg1"/>
                </a:solidFill>
                <a:latin typeface="Arial Narrow" pitchFamily="34" charset="0"/>
              </a:rPr>
              <a:t>Programa Articulado Nutricional</a:t>
            </a:r>
          </a:p>
          <a:p>
            <a:pPr marL="446088" indent="-446088">
              <a:buFontTx/>
              <a:buAutoNum type="arabicPeriod"/>
              <a:defRPr/>
            </a:pPr>
            <a:r>
              <a:rPr lang="en-US">
                <a:solidFill>
                  <a:schemeClr val="bg1"/>
                </a:solidFill>
                <a:latin typeface="Arial Narrow" pitchFamily="34" charset="0"/>
              </a:rPr>
              <a:t>Salud Materno-Neonatal</a:t>
            </a:r>
          </a:p>
          <a:p>
            <a:pPr marL="446088" indent="-446088">
              <a:buFontTx/>
              <a:buAutoNum type="arabicPeriod"/>
              <a:defRPr/>
            </a:pPr>
            <a:r>
              <a:rPr lang="en-US">
                <a:solidFill>
                  <a:schemeClr val="bg1"/>
                </a:solidFill>
                <a:latin typeface="Arial Narrow" pitchFamily="34" charset="0"/>
              </a:rPr>
              <a:t>TBC-VIH/SIDA</a:t>
            </a:r>
          </a:p>
          <a:p>
            <a:pPr marL="446088" indent="-446088">
              <a:buFontTx/>
              <a:buAutoNum type="arabicPeriod"/>
              <a:defRPr/>
            </a:pPr>
            <a:r>
              <a:rPr lang="en-US">
                <a:solidFill>
                  <a:schemeClr val="bg1"/>
                </a:solidFill>
                <a:latin typeface="Arial Narrow" pitchFamily="34" charset="0"/>
              </a:rPr>
              <a:t>Metaxénicas-zoonosis</a:t>
            </a:r>
          </a:p>
          <a:p>
            <a:pPr marL="446088" indent="-446088">
              <a:buFontTx/>
              <a:buAutoNum type="arabicPeriod"/>
              <a:defRPr/>
            </a:pPr>
            <a:r>
              <a:rPr lang="en-US">
                <a:solidFill>
                  <a:schemeClr val="bg1"/>
                </a:solidFill>
                <a:latin typeface="Arial Narrow" pitchFamily="34" charset="0"/>
              </a:rPr>
              <a:t>Enfermedades no transmisibles</a:t>
            </a:r>
          </a:p>
          <a:p>
            <a:pPr marL="446088" indent="-446088">
              <a:buFontTx/>
              <a:buAutoNum type="arabicPeriod"/>
              <a:defRPr/>
            </a:pPr>
            <a:r>
              <a:rPr lang="en-US">
                <a:solidFill>
                  <a:schemeClr val="bg1"/>
                </a:solidFill>
                <a:latin typeface="Arial Narrow" pitchFamily="34" charset="0"/>
              </a:rPr>
              <a:t>Prevención y control del cáncer</a:t>
            </a:r>
            <a:endParaRPr lang="en-US" dirty="0">
              <a:solidFill>
                <a:schemeClr val="bg1"/>
              </a:solidFill>
              <a:latin typeface="Arial Narrow" pitchFamily="34" charset="0"/>
            </a:endParaRPr>
          </a:p>
        </p:txBody>
      </p:sp>
      <p:sp>
        <p:nvSpPr>
          <p:cNvPr id="13" name="Rectángulo redondeado 12"/>
          <p:cNvSpPr/>
          <p:nvPr/>
        </p:nvSpPr>
        <p:spPr>
          <a:xfrm>
            <a:off x="4788024" y="3552235"/>
            <a:ext cx="3888432" cy="208823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446088" indent="-446088">
              <a:buFontTx/>
              <a:buAutoNum type="arabicPeriod" startAt="7"/>
              <a:defRPr/>
            </a:pPr>
            <a:r>
              <a:rPr lang="es-PE" sz="1600" dirty="0">
                <a:solidFill>
                  <a:schemeClr val="bg1"/>
                </a:solidFill>
                <a:latin typeface="Arial Narrow" pitchFamily="34" charset="0"/>
              </a:rPr>
              <a:t>Reducción de vulnerabilidad y atención de emergencias por desastres</a:t>
            </a:r>
          </a:p>
          <a:p>
            <a:pPr marL="446088" indent="-446088">
              <a:buFontTx/>
              <a:buAutoNum type="arabicPeriod" startAt="8"/>
              <a:defRPr/>
            </a:pPr>
            <a:r>
              <a:rPr lang="es-PE" sz="1600" dirty="0">
                <a:solidFill>
                  <a:schemeClr val="bg1"/>
                </a:solidFill>
                <a:latin typeface="Arial Narrow" pitchFamily="34" charset="0"/>
              </a:rPr>
              <a:t>Reducción de la mortalidad por emergencias y urgencias médicas</a:t>
            </a:r>
          </a:p>
          <a:p>
            <a:pPr marL="446088" indent="-446088">
              <a:buFontTx/>
              <a:buAutoNum type="arabicPeriod" startAt="9"/>
              <a:defRPr/>
            </a:pPr>
            <a:r>
              <a:rPr lang="es-PE" sz="1600" dirty="0">
                <a:solidFill>
                  <a:schemeClr val="bg1"/>
                </a:solidFill>
                <a:latin typeface="Arial Narrow" pitchFamily="34" charset="0"/>
              </a:rPr>
              <a:t>Manejo de condiciones secundarias de PCD</a:t>
            </a:r>
          </a:p>
          <a:p>
            <a:pPr marL="446088" indent="-446088">
              <a:buFontTx/>
              <a:buAutoNum type="arabicPeriod" startAt="9"/>
              <a:defRPr/>
            </a:pPr>
            <a:r>
              <a:rPr lang="es-PE" sz="1600" dirty="0">
                <a:solidFill>
                  <a:schemeClr val="bg1"/>
                </a:solidFill>
                <a:latin typeface="Arial Narrow" pitchFamily="34" charset="0"/>
              </a:rPr>
              <a:t>Prevención y control de Salud Mental</a:t>
            </a:r>
          </a:p>
        </p:txBody>
      </p:sp>
      <p:sp>
        <p:nvSpPr>
          <p:cNvPr id="14" name="1 Rectángulo"/>
          <p:cNvSpPr/>
          <p:nvPr/>
        </p:nvSpPr>
        <p:spPr>
          <a:xfrm>
            <a:off x="1645237" y="5837202"/>
            <a:ext cx="1677061" cy="400110"/>
          </a:xfrm>
          <a:prstGeom prst="rect">
            <a:avLst/>
          </a:prstGeom>
          <a:noFill/>
        </p:spPr>
        <p:txBody>
          <a:bodyPr wrap="none" lIns="91440" tIns="45720" rIns="91440" bIns="45720">
            <a:spAutoFit/>
          </a:bodyPr>
          <a:lstStyle/>
          <a:p>
            <a:pPr algn="ctr"/>
            <a:r>
              <a:rPr lang="es-ES" sz="20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Narrow" panose="020B0606020202030204" pitchFamily="34" charset="0"/>
              </a:rPr>
              <a:t>Modelo lógico</a:t>
            </a:r>
            <a:endParaRPr lang="es-ES" sz="2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Narrow" pitchFamily="34" charset="0"/>
            </a:endParaRPr>
          </a:p>
        </p:txBody>
      </p:sp>
      <p:sp>
        <p:nvSpPr>
          <p:cNvPr id="16" name="Rectángulo 15"/>
          <p:cNvSpPr/>
          <p:nvPr/>
        </p:nvSpPr>
        <p:spPr>
          <a:xfrm>
            <a:off x="395536" y="3408219"/>
            <a:ext cx="8424936" cy="2829093"/>
          </a:xfrm>
          <a:prstGeom prst="rect">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Arial Narrow" panose="020B0606020202030204" pitchFamily="34" charset="0"/>
            </a:endParaRPr>
          </a:p>
        </p:txBody>
      </p:sp>
      <p:sp>
        <p:nvSpPr>
          <p:cNvPr id="17" name="1 Rectángulo"/>
          <p:cNvSpPr/>
          <p:nvPr/>
        </p:nvSpPr>
        <p:spPr>
          <a:xfrm>
            <a:off x="6196213" y="5835585"/>
            <a:ext cx="1555233" cy="400110"/>
          </a:xfrm>
          <a:prstGeom prst="rect">
            <a:avLst/>
          </a:prstGeom>
          <a:noFill/>
        </p:spPr>
        <p:txBody>
          <a:bodyPr wrap="none" lIns="91440" tIns="45720" rIns="91440" bIns="45720">
            <a:spAutoFit/>
          </a:bodyPr>
          <a:lstStyle/>
          <a:p>
            <a:pPr algn="ctr"/>
            <a:r>
              <a:rPr lang="es-ES" sz="2000" b="1" cap="none" spc="50" dirty="0" smtClean="0">
                <a:ln w="12700" cmpd="sng">
                  <a:solidFill>
                    <a:schemeClr val="accent6">
                      <a:satMod val="120000"/>
                      <a:shade val="80000"/>
                    </a:schemeClr>
                  </a:solidFill>
                  <a:prstDash val="solid"/>
                </a:ln>
                <a:solidFill>
                  <a:srgbClr val="92D050"/>
                </a:solidFill>
                <a:effectLst>
                  <a:glow rad="53100">
                    <a:schemeClr val="accent6">
                      <a:satMod val="180000"/>
                      <a:alpha val="30000"/>
                    </a:schemeClr>
                  </a:glow>
                </a:effectLst>
                <a:latin typeface="Arial Narrow" panose="020B0606020202030204" pitchFamily="34" charset="0"/>
              </a:rPr>
              <a:t>Marco lógico</a:t>
            </a:r>
            <a:endParaRPr lang="es-ES" sz="2000" b="1" cap="none" spc="50" dirty="0">
              <a:ln w="12700" cmpd="sng">
                <a:solidFill>
                  <a:schemeClr val="accent6">
                    <a:satMod val="120000"/>
                    <a:shade val="80000"/>
                  </a:schemeClr>
                </a:solidFill>
                <a:prstDash val="solid"/>
              </a:ln>
              <a:solidFill>
                <a:srgbClr val="92D050"/>
              </a:solidFill>
              <a:effectLst>
                <a:glow rad="53100">
                  <a:schemeClr val="accent6">
                    <a:satMod val="180000"/>
                    <a:alpha val="30000"/>
                  </a:schemeClr>
                </a:glow>
              </a:effectLst>
              <a:latin typeface="Arial Narrow" pitchFamily="34" charset="0"/>
            </a:endParaRPr>
          </a:p>
        </p:txBody>
      </p:sp>
      <p:cxnSp>
        <p:nvCxnSpPr>
          <p:cNvPr id="19" name="Conector recto 18"/>
          <p:cNvCxnSpPr>
            <a:stCxn id="16" idx="0"/>
            <a:endCxn id="16" idx="2"/>
          </p:cNvCxnSpPr>
          <p:nvPr/>
        </p:nvCxnSpPr>
        <p:spPr>
          <a:xfrm>
            <a:off x="4608004" y="3408219"/>
            <a:ext cx="0" cy="2829093"/>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0" name="12 Rectángulo"/>
          <p:cNvSpPr/>
          <p:nvPr/>
        </p:nvSpPr>
        <p:spPr>
          <a:xfrm>
            <a:off x="5364088" y="6309320"/>
            <a:ext cx="3312368" cy="461665"/>
          </a:xfrm>
          <a:prstGeom prst="rect">
            <a:avLst/>
          </a:prstGeom>
        </p:spPr>
        <p:txBody>
          <a:bodyPr wrap="square">
            <a:spAutoFit/>
          </a:bodyPr>
          <a:lstStyle/>
          <a:p>
            <a:pPr algn="r"/>
            <a:r>
              <a:rPr lang="es-PE" sz="1200" b="1" dirty="0">
                <a:solidFill>
                  <a:srgbClr val="FF0000"/>
                </a:solidFill>
                <a:latin typeface="Arial Narrow" pitchFamily="34" charset="0"/>
              </a:rPr>
              <a:t>Directiva N° 002-2012-EF/50.01</a:t>
            </a:r>
            <a:endParaRPr lang="es-ES" sz="1200" b="1" dirty="0">
              <a:solidFill>
                <a:srgbClr val="FF0000"/>
              </a:solidFill>
              <a:latin typeface="Arial Narrow" pitchFamily="34" charset="0"/>
            </a:endParaRPr>
          </a:p>
          <a:p>
            <a:pPr algn="r"/>
            <a:r>
              <a:rPr lang="es-PE" sz="1200" b="1" dirty="0">
                <a:solidFill>
                  <a:srgbClr val="FF0000"/>
                </a:solidFill>
                <a:latin typeface="Arial Narrow" pitchFamily="34" charset="0"/>
              </a:rPr>
              <a:t>Resolución Directoral N° 004–2012-EF/50.01</a:t>
            </a:r>
            <a:endParaRPr lang="es-ES" sz="1200" b="1" dirty="0">
              <a:solidFill>
                <a:srgbClr val="FF0000"/>
              </a:solidFill>
              <a:latin typeface="Arial Narrow" pitchFamily="34" charset="0"/>
            </a:endParaRPr>
          </a:p>
        </p:txBody>
      </p:sp>
      <p:sp>
        <p:nvSpPr>
          <p:cNvPr id="22" name="12 Rectángulo"/>
          <p:cNvSpPr/>
          <p:nvPr/>
        </p:nvSpPr>
        <p:spPr>
          <a:xfrm>
            <a:off x="5364088" y="2564904"/>
            <a:ext cx="3131840" cy="276999"/>
          </a:xfrm>
          <a:prstGeom prst="rect">
            <a:avLst/>
          </a:prstGeom>
        </p:spPr>
        <p:txBody>
          <a:bodyPr wrap="square">
            <a:spAutoFit/>
          </a:bodyPr>
          <a:lstStyle/>
          <a:p>
            <a:pPr algn="r"/>
            <a:r>
              <a:rPr lang="es-PE" sz="1200" b="1" dirty="0" smtClean="0">
                <a:solidFill>
                  <a:srgbClr val="FF0000"/>
                </a:solidFill>
                <a:latin typeface="Arial Narrow" pitchFamily="34" charset="0"/>
              </a:rPr>
              <a:t>Resolución </a:t>
            </a:r>
            <a:r>
              <a:rPr lang="es-PE" sz="1200" b="1" dirty="0">
                <a:solidFill>
                  <a:srgbClr val="FF0000"/>
                </a:solidFill>
                <a:latin typeface="Arial Narrow" pitchFamily="34" charset="0"/>
              </a:rPr>
              <a:t>Directoral N° </a:t>
            </a:r>
            <a:r>
              <a:rPr lang="es-PE" sz="1200" b="1" dirty="0" smtClean="0">
                <a:solidFill>
                  <a:srgbClr val="FF0000"/>
                </a:solidFill>
                <a:latin typeface="Arial Narrow" pitchFamily="34" charset="0"/>
              </a:rPr>
              <a:t>007–2014-EF/50.01</a:t>
            </a:r>
            <a:endParaRPr lang="es-ES" sz="1200" b="1" dirty="0">
              <a:solidFill>
                <a:srgbClr val="FF0000"/>
              </a:solidFill>
              <a:latin typeface="Arial Narrow" pitchFamily="34" charset="0"/>
            </a:endParaRPr>
          </a:p>
        </p:txBody>
      </p:sp>
      <p:cxnSp>
        <p:nvCxnSpPr>
          <p:cNvPr id="24" name="Conector recto 23"/>
          <p:cNvCxnSpPr/>
          <p:nvPr/>
        </p:nvCxnSpPr>
        <p:spPr>
          <a:xfrm>
            <a:off x="395536" y="5835585"/>
            <a:ext cx="8424936"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141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PE" smtClean="0">
                <a:latin typeface="Arial Narrow" pitchFamily="34" charset="0"/>
              </a:rPr>
              <a:t>Elaborado: A. Gutiérrez</a:t>
            </a:r>
            <a:endParaRPr lang="es-PE">
              <a:latin typeface="Arial Narrow" pitchFamily="34" charset="0"/>
            </a:endParaRPr>
          </a:p>
        </p:txBody>
      </p:sp>
      <p:grpSp>
        <p:nvGrpSpPr>
          <p:cNvPr id="7" name="37 Grupo"/>
          <p:cNvGrpSpPr/>
          <p:nvPr/>
        </p:nvGrpSpPr>
        <p:grpSpPr>
          <a:xfrm>
            <a:off x="107504" y="404664"/>
            <a:ext cx="2736304" cy="6408712"/>
            <a:chOff x="107504" y="171860"/>
            <a:chExt cx="2736304" cy="6569508"/>
          </a:xfrm>
        </p:grpSpPr>
        <p:sp>
          <p:nvSpPr>
            <p:cNvPr id="8" name="7 Rectángulo redondeado"/>
            <p:cNvSpPr/>
            <p:nvPr/>
          </p:nvSpPr>
          <p:spPr>
            <a:xfrm>
              <a:off x="107504" y="188640"/>
              <a:ext cx="2736304" cy="6552728"/>
            </a:xfrm>
            <a:prstGeom prst="roundRect">
              <a:avLst>
                <a:gd name="adj" fmla="val 3877"/>
              </a:avLst>
            </a:prstGeom>
            <a:solidFill>
              <a:schemeClr val="tx2">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PE" sz="1600" dirty="0">
                <a:solidFill>
                  <a:schemeClr val="tx1"/>
                </a:solidFill>
                <a:latin typeface="Arial Narrow" pitchFamily="34" charset="0"/>
              </a:endParaRPr>
            </a:p>
          </p:txBody>
        </p:sp>
        <p:sp>
          <p:nvSpPr>
            <p:cNvPr id="9" name="8 Rectángulo"/>
            <p:cNvSpPr/>
            <p:nvPr/>
          </p:nvSpPr>
          <p:spPr>
            <a:xfrm>
              <a:off x="791140" y="171860"/>
              <a:ext cx="1225014" cy="405592"/>
            </a:xfrm>
            <a:prstGeom prst="rect">
              <a:avLst/>
            </a:prstGeom>
            <a:noFill/>
          </p:spPr>
          <p:txBody>
            <a:bodyPr wrap="none" lIns="91440" tIns="45720" rIns="91440" bIns="45720">
              <a:spAutoFit/>
            </a:bodyPr>
            <a:lstStyle/>
            <a:p>
              <a:pPr algn="ct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Productos</a:t>
              </a:r>
              <a:endPar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endParaRPr>
            </a:p>
          </p:txBody>
        </p:sp>
      </p:grpSp>
      <p:sp>
        <p:nvSpPr>
          <p:cNvPr id="10" name="9 Llamada de flecha hacia abajo"/>
          <p:cNvSpPr/>
          <p:nvPr/>
        </p:nvSpPr>
        <p:spPr>
          <a:xfrm>
            <a:off x="3203848" y="404664"/>
            <a:ext cx="5832648" cy="5616624"/>
          </a:xfrm>
          <a:prstGeom prst="downArrowCallout">
            <a:avLst>
              <a:gd name="adj1" fmla="val 6464"/>
              <a:gd name="adj2" fmla="val 4892"/>
              <a:gd name="adj3" fmla="val 2010"/>
              <a:gd name="adj4" fmla="val 96314"/>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latin typeface="Arial Narrow" pitchFamily="34" charset="0"/>
            </a:endParaRPr>
          </a:p>
        </p:txBody>
      </p:sp>
      <p:cxnSp>
        <p:nvCxnSpPr>
          <p:cNvPr id="11" name="10 Conector recto de flecha"/>
          <p:cNvCxnSpPr/>
          <p:nvPr/>
        </p:nvCxnSpPr>
        <p:spPr>
          <a:xfrm>
            <a:off x="1187624" y="3861048"/>
            <a:ext cx="0" cy="18002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AutoShape 16"/>
          <p:cNvSpPr>
            <a:spLocks noChangeArrowheads="1"/>
          </p:cNvSpPr>
          <p:nvPr/>
        </p:nvSpPr>
        <p:spPr bwMode="gray">
          <a:xfrm>
            <a:off x="7524328" y="2348880"/>
            <a:ext cx="1368152" cy="720080"/>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ctr"/>
            <a:r>
              <a:rPr lang="es-PE" sz="1400" b="1" dirty="0" smtClean="0">
                <a:latin typeface="Arial Narrow" pitchFamily="34" charset="0"/>
              </a:rPr>
              <a:t>        Desnutrición </a:t>
            </a:r>
          </a:p>
          <a:p>
            <a:pPr algn="ctr"/>
            <a:r>
              <a:rPr lang="es-PE" sz="1400" b="1" dirty="0" smtClean="0">
                <a:latin typeface="Arial Narrow" pitchFamily="34" charset="0"/>
              </a:rPr>
              <a:t>crónica</a:t>
            </a:r>
            <a:endParaRPr lang="es-PE" sz="1400" b="1" dirty="0">
              <a:latin typeface="Arial Narrow" pitchFamily="34" charset="0"/>
            </a:endParaRPr>
          </a:p>
        </p:txBody>
      </p:sp>
      <p:sp>
        <p:nvSpPr>
          <p:cNvPr id="13" name="AutoShape 16"/>
          <p:cNvSpPr>
            <a:spLocks noChangeArrowheads="1"/>
          </p:cNvSpPr>
          <p:nvPr/>
        </p:nvSpPr>
        <p:spPr bwMode="gray">
          <a:xfrm>
            <a:off x="5652120" y="1052736"/>
            <a:ext cx="1441045" cy="1008112"/>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ctr"/>
            <a:r>
              <a:rPr lang="es-PE" sz="1400" dirty="0" smtClean="0">
                <a:latin typeface="Arial Narrow" pitchFamily="34" charset="0"/>
              </a:rPr>
              <a:t>Reducir la</a:t>
            </a:r>
          </a:p>
          <a:p>
            <a:pPr algn="ctr"/>
            <a:r>
              <a:rPr lang="es-PE" sz="1400" dirty="0" smtClean="0">
                <a:latin typeface="Arial Narrow" pitchFamily="34" charset="0"/>
              </a:rPr>
              <a:t>Incidencia de</a:t>
            </a:r>
          </a:p>
          <a:p>
            <a:pPr algn="ctr"/>
            <a:r>
              <a:rPr lang="es-PE" sz="1400" dirty="0" smtClean="0">
                <a:latin typeface="Arial Narrow" pitchFamily="34" charset="0"/>
              </a:rPr>
              <a:t>Bajo peso</a:t>
            </a:r>
          </a:p>
          <a:p>
            <a:pPr algn="ctr"/>
            <a:r>
              <a:rPr lang="es-PE" sz="1400" dirty="0" smtClean="0">
                <a:latin typeface="Arial Narrow" pitchFamily="34" charset="0"/>
              </a:rPr>
              <a:t>al nacer</a:t>
            </a:r>
            <a:endParaRPr lang="es-PE" sz="1400" dirty="0">
              <a:latin typeface="Arial Narrow" pitchFamily="34" charset="0"/>
            </a:endParaRPr>
          </a:p>
        </p:txBody>
      </p:sp>
      <p:sp>
        <p:nvSpPr>
          <p:cNvPr id="14" name="AutoShape 16"/>
          <p:cNvSpPr>
            <a:spLocks noChangeArrowheads="1"/>
          </p:cNvSpPr>
          <p:nvPr/>
        </p:nvSpPr>
        <p:spPr bwMode="gray">
          <a:xfrm>
            <a:off x="5677200" y="2204864"/>
            <a:ext cx="1417534" cy="1440160"/>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ctr"/>
            <a:r>
              <a:rPr lang="es-PE" sz="1400" dirty="0" smtClean="0">
                <a:latin typeface="Arial Narrow" pitchFamily="34" charset="0"/>
              </a:rPr>
              <a:t>Mejorar la</a:t>
            </a:r>
          </a:p>
          <a:p>
            <a:pPr algn="ctr"/>
            <a:r>
              <a:rPr lang="es-PE" sz="1400" dirty="0" smtClean="0">
                <a:latin typeface="Arial Narrow" pitchFamily="34" charset="0"/>
              </a:rPr>
              <a:t>Alimentación  y</a:t>
            </a:r>
          </a:p>
          <a:p>
            <a:pPr algn="ctr"/>
            <a:r>
              <a:rPr lang="es-PE" sz="1400" dirty="0" smtClean="0">
                <a:latin typeface="Arial Narrow" pitchFamily="34" charset="0"/>
              </a:rPr>
              <a:t>Nutrición del</a:t>
            </a:r>
          </a:p>
          <a:p>
            <a:pPr algn="ctr"/>
            <a:r>
              <a:rPr lang="es-PE" sz="1400" dirty="0" smtClean="0">
                <a:latin typeface="Arial Narrow" pitchFamily="34" charset="0"/>
              </a:rPr>
              <a:t>Menor de</a:t>
            </a:r>
          </a:p>
          <a:p>
            <a:pPr algn="ctr"/>
            <a:r>
              <a:rPr lang="es-PE" sz="1400" dirty="0" smtClean="0">
                <a:latin typeface="Arial Narrow" pitchFamily="34" charset="0"/>
              </a:rPr>
              <a:t>36 meses</a:t>
            </a:r>
            <a:endParaRPr lang="es-PE" sz="1400" dirty="0">
              <a:latin typeface="Arial Narrow" pitchFamily="34" charset="0"/>
            </a:endParaRPr>
          </a:p>
        </p:txBody>
      </p:sp>
      <p:sp>
        <p:nvSpPr>
          <p:cNvPr id="15" name="AutoShape 16"/>
          <p:cNvSpPr>
            <a:spLocks noChangeArrowheads="1"/>
          </p:cNvSpPr>
          <p:nvPr/>
        </p:nvSpPr>
        <p:spPr bwMode="gray">
          <a:xfrm>
            <a:off x="5674746" y="3933056"/>
            <a:ext cx="1466916" cy="1440160"/>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ctr"/>
            <a:r>
              <a:rPr lang="es-PE" sz="1400" dirty="0" smtClean="0">
                <a:latin typeface="Arial Narrow" pitchFamily="34" charset="0"/>
              </a:rPr>
              <a:t>Reducir la</a:t>
            </a:r>
          </a:p>
          <a:p>
            <a:pPr algn="ctr"/>
            <a:r>
              <a:rPr lang="es-PE" sz="1400" dirty="0" smtClean="0">
                <a:latin typeface="Arial Narrow" pitchFamily="34" charset="0"/>
              </a:rPr>
              <a:t>Morbilidad</a:t>
            </a:r>
          </a:p>
          <a:p>
            <a:pPr algn="ctr"/>
            <a:r>
              <a:rPr lang="es-PE" sz="1400" dirty="0">
                <a:latin typeface="Arial Narrow" pitchFamily="34" charset="0"/>
              </a:rPr>
              <a:t>p</a:t>
            </a:r>
            <a:r>
              <a:rPr lang="es-PE" sz="1400" dirty="0" smtClean="0">
                <a:latin typeface="Arial Narrow" pitchFamily="34" charset="0"/>
              </a:rPr>
              <a:t>or IRA, EDA</a:t>
            </a:r>
          </a:p>
          <a:p>
            <a:pPr algn="ctr"/>
            <a:r>
              <a:rPr lang="es-PE" sz="1400" dirty="0">
                <a:latin typeface="Arial Narrow" pitchFamily="34" charset="0"/>
              </a:rPr>
              <a:t>e</a:t>
            </a:r>
            <a:r>
              <a:rPr lang="es-PE" sz="1400" dirty="0" smtClean="0">
                <a:latin typeface="Arial Narrow" pitchFamily="34" charset="0"/>
              </a:rPr>
              <a:t>n menores</a:t>
            </a:r>
          </a:p>
          <a:p>
            <a:pPr algn="ctr"/>
            <a:r>
              <a:rPr lang="es-PE" sz="1400" dirty="0">
                <a:latin typeface="Arial Narrow" pitchFamily="34" charset="0"/>
              </a:rPr>
              <a:t>d</a:t>
            </a:r>
            <a:r>
              <a:rPr lang="es-PE" sz="1400" dirty="0" smtClean="0">
                <a:latin typeface="Arial Narrow" pitchFamily="34" charset="0"/>
              </a:rPr>
              <a:t>e 24 meses</a:t>
            </a:r>
            <a:endParaRPr lang="es-PE" sz="1400" dirty="0">
              <a:latin typeface="Arial Narrow" pitchFamily="34" charset="0"/>
            </a:endParaRPr>
          </a:p>
        </p:txBody>
      </p:sp>
      <p:sp>
        <p:nvSpPr>
          <p:cNvPr id="16" name="AutoShape 16"/>
          <p:cNvSpPr>
            <a:spLocks noChangeArrowheads="1"/>
          </p:cNvSpPr>
          <p:nvPr/>
        </p:nvSpPr>
        <p:spPr bwMode="gray">
          <a:xfrm>
            <a:off x="3419872" y="1565349"/>
            <a:ext cx="1800200" cy="567507"/>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ctr"/>
            <a:r>
              <a:rPr lang="es-PE" sz="1400" b="1" dirty="0" smtClean="0">
                <a:latin typeface="Arial Narrow" pitchFamily="34" charset="0"/>
              </a:rPr>
              <a:t>↑</a:t>
            </a:r>
            <a:r>
              <a:rPr lang="es-PE" sz="1400" dirty="0" smtClean="0">
                <a:latin typeface="Arial Narrow" pitchFamily="34" charset="0"/>
              </a:rPr>
              <a:t> Disponibilidad</a:t>
            </a:r>
          </a:p>
          <a:p>
            <a:pPr algn="ctr"/>
            <a:r>
              <a:rPr lang="es-PE" sz="1400" dirty="0">
                <a:latin typeface="Arial Narrow" pitchFamily="34" charset="0"/>
              </a:rPr>
              <a:t>d</a:t>
            </a:r>
            <a:r>
              <a:rPr lang="es-PE" sz="1400" dirty="0" smtClean="0">
                <a:latin typeface="Arial Narrow" pitchFamily="34" charset="0"/>
              </a:rPr>
              <a:t>e alimentos</a:t>
            </a:r>
            <a:endParaRPr lang="es-PE" sz="1400" dirty="0">
              <a:latin typeface="Arial Narrow" pitchFamily="34" charset="0"/>
            </a:endParaRPr>
          </a:p>
        </p:txBody>
      </p:sp>
      <p:sp>
        <p:nvSpPr>
          <p:cNvPr id="17" name="AutoShape 16"/>
          <p:cNvSpPr>
            <a:spLocks noChangeArrowheads="1"/>
          </p:cNvSpPr>
          <p:nvPr/>
        </p:nvSpPr>
        <p:spPr bwMode="gray">
          <a:xfrm>
            <a:off x="3419872" y="2311708"/>
            <a:ext cx="1800200" cy="757252"/>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ctr"/>
            <a:r>
              <a:rPr lang="es-PE" sz="1400" b="1" dirty="0" smtClean="0">
                <a:latin typeface="Arial Narrow" pitchFamily="34" charset="0"/>
              </a:rPr>
              <a:t>↑</a:t>
            </a:r>
            <a:r>
              <a:rPr lang="es-PE" sz="1400" dirty="0" smtClean="0">
                <a:latin typeface="Arial Narrow" pitchFamily="34" charset="0"/>
              </a:rPr>
              <a:t> Comunidades </a:t>
            </a:r>
          </a:p>
          <a:p>
            <a:pPr algn="ctr"/>
            <a:r>
              <a:rPr lang="es-PE" sz="1400" dirty="0" smtClean="0">
                <a:latin typeface="Arial Narrow" pitchFamily="34" charset="0"/>
              </a:rPr>
              <a:t>promueven prácticas</a:t>
            </a:r>
          </a:p>
          <a:p>
            <a:pPr algn="ctr"/>
            <a:r>
              <a:rPr lang="es-PE" sz="1400" dirty="0" smtClean="0">
                <a:latin typeface="Arial Narrow" pitchFamily="34" charset="0"/>
              </a:rPr>
              <a:t>y entornos saludables</a:t>
            </a:r>
            <a:endParaRPr lang="es-PE" sz="1400" dirty="0">
              <a:latin typeface="Arial Narrow" pitchFamily="34" charset="0"/>
            </a:endParaRPr>
          </a:p>
        </p:txBody>
      </p:sp>
      <p:sp>
        <p:nvSpPr>
          <p:cNvPr id="18" name="AutoShape 16"/>
          <p:cNvSpPr>
            <a:spLocks noChangeArrowheads="1"/>
          </p:cNvSpPr>
          <p:nvPr/>
        </p:nvSpPr>
        <p:spPr bwMode="gray">
          <a:xfrm>
            <a:off x="3419872" y="3284984"/>
            <a:ext cx="1800200" cy="576064"/>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ctr"/>
            <a:r>
              <a:rPr lang="es-PE" sz="1400" b="1" dirty="0" smtClean="0">
                <a:latin typeface="Arial Narrow" pitchFamily="34" charset="0"/>
              </a:rPr>
              <a:t>↑</a:t>
            </a:r>
            <a:r>
              <a:rPr lang="es-PE" sz="1400" dirty="0" smtClean="0">
                <a:latin typeface="Arial Narrow" pitchFamily="34" charset="0"/>
              </a:rPr>
              <a:t> Madres adoptan</a:t>
            </a:r>
          </a:p>
          <a:p>
            <a:pPr algn="ctr"/>
            <a:r>
              <a:rPr lang="es-PE" sz="1400" dirty="0">
                <a:latin typeface="Arial Narrow" pitchFamily="34" charset="0"/>
              </a:rPr>
              <a:t>p</a:t>
            </a:r>
            <a:r>
              <a:rPr lang="es-PE" sz="1400" dirty="0" smtClean="0">
                <a:latin typeface="Arial Narrow" pitchFamily="34" charset="0"/>
              </a:rPr>
              <a:t>racticas saludables</a:t>
            </a:r>
            <a:endParaRPr lang="es-PE" sz="1400" dirty="0">
              <a:latin typeface="Arial Narrow" pitchFamily="34" charset="0"/>
            </a:endParaRPr>
          </a:p>
        </p:txBody>
      </p:sp>
      <p:sp>
        <p:nvSpPr>
          <p:cNvPr id="19" name="AutoShape 16"/>
          <p:cNvSpPr>
            <a:spLocks noChangeArrowheads="1"/>
          </p:cNvSpPr>
          <p:nvPr/>
        </p:nvSpPr>
        <p:spPr bwMode="gray">
          <a:xfrm>
            <a:off x="3419872" y="4149080"/>
            <a:ext cx="1800200" cy="792088"/>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ctr"/>
            <a:r>
              <a:rPr lang="es-PE" sz="1400" b="1" dirty="0" smtClean="0">
                <a:latin typeface="Arial Narrow" pitchFamily="34" charset="0"/>
              </a:rPr>
              <a:t>↑</a:t>
            </a:r>
            <a:r>
              <a:rPr lang="es-PE" sz="1400" dirty="0" smtClean="0">
                <a:latin typeface="Arial Narrow" pitchFamily="34" charset="0"/>
              </a:rPr>
              <a:t> Diagnóstico y </a:t>
            </a:r>
          </a:p>
          <a:p>
            <a:pPr algn="ctr"/>
            <a:r>
              <a:rPr lang="es-PE" sz="1400" dirty="0">
                <a:latin typeface="Arial Narrow" pitchFamily="34" charset="0"/>
              </a:rPr>
              <a:t>t</a:t>
            </a:r>
            <a:r>
              <a:rPr lang="es-PE" sz="1400" dirty="0" smtClean="0">
                <a:latin typeface="Arial Narrow" pitchFamily="34" charset="0"/>
              </a:rPr>
              <a:t>ratamiento eficaz</a:t>
            </a:r>
          </a:p>
          <a:p>
            <a:pPr algn="ctr"/>
            <a:r>
              <a:rPr lang="es-PE" sz="1400" dirty="0">
                <a:latin typeface="Arial Narrow" pitchFamily="34" charset="0"/>
              </a:rPr>
              <a:t>y</a:t>
            </a:r>
            <a:r>
              <a:rPr lang="es-PE" sz="1400" dirty="0" smtClean="0">
                <a:latin typeface="Arial Narrow" pitchFamily="34" charset="0"/>
              </a:rPr>
              <a:t> oportuno</a:t>
            </a:r>
            <a:endParaRPr lang="es-PE" sz="1400" dirty="0">
              <a:latin typeface="Arial Narrow" pitchFamily="34" charset="0"/>
            </a:endParaRPr>
          </a:p>
        </p:txBody>
      </p:sp>
      <p:sp>
        <p:nvSpPr>
          <p:cNvPr id="20" name="AutoShape 16"/>
          <p:cNvSpPr>
            <a:spLocks noChangeArrowheads="1"/>
          </p:cNvSpPr>
          <p:nvPr/>
        </p:nvSpPr>
        <p:spPr bwMode="gray">
          <a:xfrm>
            <a:off x="3419872" y="5157192"/>
            <a:ext cx="1800200" cy="504056"/>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ctr"/>
            <a:r>
              <a:rPr lang="es-PE" sz="1400" b="1" dirty="0" smtClean="0">
                <a:latin typeface="Arial Narrow" pitchFamily="34" charset="0"/>
              </a:rPr>
              <a:t>↑</a:t>
            </a:r>
            <a:r>
              <a:rPr lang="es-PE" sz="1400" dirty="0" smtClean="0">
                <a:latin typeface="Arial Narrow" pitchFamily="34" charset="0"/>
              </a:rPr>
              <a:t> Acceso al </a:t>
            </a:r>
          </a:p>
          <a:p>
            <a:pPr algn="ctr"/>
            <a:r>
              <a:rPr lang="es-PE" sz="1400" dirty="0">
                <a:latin typeface="Arial Narrow" pitchFamily="34" charset="0"/>
              </a:rPr>
              <a:t>a</a:t>
            </a:r>
            <a:r>
              <a:rPr lang="es-PE" sz="1400" dirty="0" smtClean="0">
                <a:latin typeface="Arial Narrow" pitchFamily="34" charset="0"/>
              </a:rPr>
              <a:t>gua segura</a:t>
            </a:r>
            <a:endParaRPr lang="es-PE" sz="1400" dirty="0">
              <a:latin typeface="Arial Narrow" pitchFamily="34" charset="0"/>
            </a:endParaRPr>
          </a:p>
        </p:txBody>
      </p:sp>
      <p:sp>
        <p:nvSpPr>
          <p:cNvPr id="21" name="AutoShape 16"/>
          <p:cNvSpPr>
            <a:spLocks noChangeArrowheads="1"/>
          </p:cNvSpPr>
          <p:nvPr/>
        </p:nvSpPr>
        <p:spPr bwMode="gray">
          <a:xfrm>
            <a:off x="251520" y="787994"/>
            <a:ext cx="2376264" cy="480766"/>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r>
              <a:rPr lang="es-PE" sz="1400" dirty="0" smtClean="0">
                <a:latin typeface="Arial Narrow" pitchFamily="34" charset="0"/>
              </a:rPr>
              <a:t>Gestante con suplemento de</a:t>
            </a:r>
          </a:p>
          <a:p>
            <a:r>
              <a:rPr lang="es-PE" sz="1400" dirty="0" smtClean="0">
                <a:latin typeface="Arial Narrow" pitchFamily="34" charset="0"/>
              </a:rPr>
              <a:t>hierro y acido fólico</a:t>
            </a:r>
            <a:endParaRPr lang="es-PE" sz="1400" dirty="0">
              <a:latin typeface="Arial Narrow" pitchFamily="34" charset="0"/>
            </a:endParaRPr>
          </a:p>
        </p:txBody>
      </p:sp>
      <p:sp>
        <p:nvSpPr>
          <p:cNvPr id="22" name="AutoShape 16"/>
          <p:cNvSpPr>
            <a:spLocks noChangeArrowheads="1"/>
          </p:cNvSpPr>
          <p:nvPr/>
        </p:nvSpPr>
        <p:spPr bwMode="gray">
          <a:xfrm>
            <a:off x="251520" y="1368215"/>
            <a:ext cx="2376264" cy="620625"/>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ctr"/>
            <a:r>
              <a:rPr lang="es-PE" sz="1400" dirty="0" smtClean="0">
                <a:latin typeface="Arial Narrow" pitchFamily="34" charset="0"/>
              </a:rPr>
              <a:t>Niños con suplementación de </a:t>
            </a:r>
          </a:p>
          <a:p>
            <a:pPr algn="ctr"/>
            <a:r>
              <a:rPr lang="es-PE" sz="1400" dirty="0" smtClean="0">
                <a:latin typeface="Arial Narrow" pitchFamily="34" charset="0"/>
              </a:rPr>
              <a:t>Hierro y vitamina A (MMN)</a:t>
            </a:r>
            <a:endParaRPr lang="es-PE" sz="1400" dirty="0">
              <a:latin typeface="Arial Narrow" pitchFamily="34" charset="0"/>
            </a:endParaRPr>
          </a:p>
        </p:txBody>
      </p:sp>
      <p:sp>
        <p:nvSpPr>
          <p:cNvPr id="23" name="AutoShape 16"/>
          <p:cNvSpPr>
            <a:spLocks noChangeArrowheads="1"/>
          </p:cNvSpPr>
          <p:nvPr/>
        </p:nvSpPr>
        <p:spPr bwMode="gray">
          <a:xfrm>
            <a:off x="251520" y="2204864"/>
            <a:ext cx="2376264" cy="648072"/>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r>
              <a:rPr lang="es-PE" sz="1400" dirty="0" smtClean="0">
                <a:latin typeface="Arial Narrow" pitchFamily="34" charset="0"/>
              </a:rPr>
              <a:t>Municipios,  Comunidades, </a:t>
            </a:r>
          </a:p>
          <a:p>
            <a:r>
              <a:rPr lang="es-PE" sz="1400" dirty="0" smtClean="0">
                <a:latin typeface="Arial Narrow" pitchFamily="34" charset="0"/>
              </a:rPr>
              <a:t>Escuelas y </a:t>
            </a:r>
            <a:r>
              <a:rPr lang="es-PE" sz="1400" b="1" dirty="0" smtClean="0">
                <a:latin typeface="Arial Narrow" pitchFamily="34" charset="0"/>
              </a:rPr>
              <a:t>Familias saludables</a:t>
            </a:r>
            <a:endParaRPr lang="es-PE" sz="1400" b="1" dirty="0">
              <a:latin typeface="Arial Narrow" pitchFamily="34" charset="0"/>
            </a:endParaRPr>
          </a:p>
        </p:txBody>
      </p:sp>
      <p:sp>
        <p:nvSpPr>
          <p:cNvPr id="24" name="AutoShape 16"/>
          <p:cNvSpPr>
            <a:spLocks noChangeArrowheads="1"/>
          </p:cNvSpPr>
          <p:nvPr/>
        </p:nvSpPr>
        <p:spPr bwMode="gray">
          <a:xfrm>
            <a:off x="251520" y="5085184"/>
            <a:ext cx="2376264" cy="432048"/>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r>
              <a:rPr lang="es-PE" sz="1200" dirty="0" smtClean="0">
                <a:latin typeface="Arial Narrow" pitchFamily="34" charset="0"/>
              </a:rPr>
              <a:t>Comunidad que accede a agua para </a:t>
            </a:r>
          </a:p>
          <a:p>
            <a:r>
              <a:rPr lang="es-PE" sz="1200" dirty="0" smtClean="0">
                <a:latin typeface="Arial Narrow" pitchFamily="34" charset="0"/>
              </a:rPr>
              <a:t>consumo humano</a:t>
            </a:r>
            <a:endParaRPr lang="es-PE" sz="1200" dirty="0">
              <a:latin typeface="Arial Narrow" pitchFamily="34" charset="0"/>
            </a:endParaRPr>
          </a:p>
        </p:txBody>
      </p:sp>
      <p:sp>
        <p:nvSpPr>
          <p:cNvPr id="25" name="AutoShape 16"/>
          <p:cNvSpPr>
            <a:spLocks noChangeArrowheads="1"/>
          </p:cNvSpPr>
          <p:nvPr/>
        </p:nvSpPr>
        <p:spPr bwMode="gray">
          <a:xfrm>
            <a:off x="251520" y="5661248"/>
            <a:ext cx="2376264" cy="504056"/>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ctr"/>
            <a:r>
              <a:rPr lang="es-PE" sz="1200" b="1" dirty="0" smtClean="0">
                <a:latin typeface="Arial Narrow" pitchFamily="34" charset="0"/>
              </a:rPr>
              <a:t>Niños con vacuna completa</a:t>
            </a:r>
          </a:p>
        </p:txBody>
      </p:sp>
      <p:cxnSp>
        <p:nvCxnSpPr>
          <p:cNvPr id="26" name="25 Conector angular"/>
          <p:cNvCxnSpPr/>
          <p:nvPr/>
        </p:nvCxnSpPr>
        <p:spPr>
          <a:xfrm>
            <a:off x="7093165" y="1124744"/>
            <a:ext cx="431163" cy="1368152"/>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a:off x="7094734" y="2708920"/>
            <a:ext cx="42959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27 Conector angular"/>
          <p:cNvCxnSpPr/>
          <p:nvPr/>
        </p:nvCxnSpPr>
        <p:spPr>
          <a:xfrm flipV="1">
            <a:off x="7141662" y="2924944"/>
            <a:ext cx="382666" cy="1584176"/>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flipV="1">
            <a:off x="6228184" y="3681028"/>
            <a:ext cx="2454" cy="252028"/>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flipH="1">
            <a:off x="6513762" y="3681028"/>
            <a:ext cx="2454" cy="252028"/>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30 Conector angular"/>
          <p:cNvCxnSpPr>
            <a:stCxn id="58" idx="3"/>
            <a:endCxn id="13" idx="1"/>
          </p:cNvCxnSpPr>
          <p:nvPr/>
        </p:nvCxnSpPr>
        <p:spPr>
          <a:xfrm>
            <a:off x="5220072" y="1150173"/>
            <a:ext cx="432048" cy="406619"/>
          </a:xfrm>
          <a:prstGeom prst="bentConnector3">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31 Conector angular"/>
          <p:cNvCxnSpPr/>
          <p:nvPr/>
        </p:nvCxnSpPr>
        <p:spPr>
          <a:xfrm flipV="1">
            <a:off x="5220072" y="2420888"/>
            <a:ext cx="457128" cy="936104"/>
          </a:xfrm>
          <a:prstGeom prst="bentConnector3">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32 Conector angular"/>
          <p:cNvCxnSpPr/>
          <p:nvPr/>
        </p:nvCxnSpPr>
        <p:spPr>
          <a:xfrm>
            <a:off x="5220072" y="3573016"/>
            <a:ext cx="454674" cy="936104"/>
          </a:xfrm>
          <a:prstGeom prst="bentConnector3">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a:stCxn id="17" idx="0"/>
            <a:endCxn id="16" idx="2"/>
          </p:cNvCxnSpPr>
          <p:nvPr/>
        </p:nvCxnSpPr>
        <p:spPr>
          <a:xfrm flipV="1">
            <a:off x="4319972" y="2132856"/>
            <a:ext cx="0" cy="178852"/>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flipV="1">
            <a:off x="4161935" y="3068960"/>
            <a:ext cx="2454" cy="216025"/>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p:nvPr/>
        </p:nvCxnSpPr>
        <p:spPr>
          <a:xfrm>
            <a:off x="4499992" y="3068960"/>
            <a:ext cx="0" cy="216024"/>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36 Conector recto de flecha"/>
          <p:cNvCxnSpPr/>
          <p:nvPr/>
        </p:nvCxnSpPr>
        <p:spPr>
          <a:xfrm>
            <a:off x="5220072" y="4725144"/>
            <a:ext cx="432048" cy="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p:nvPr/>
        </p:nvCxnSpPr>
        <p:spPr>
          <a:xfrm>
            <a:off x="4209506" y="3861048"/>
            <a:ext cx="0" cy="288032"/>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p:nvPr/>
        </p:nvCxnSpPr>
        <p:spPr>
          <a:xfrm flipV="1">
            <a:off x="4499992" y="3861048"/>
            <a:ext cx="0" cy="288032"/>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a:stCxn id="19" idx="2"/>
            <a:endCxn id="20" idx="0"/>
          </p:cNvCxnSpPr>
          <p:nvPr/>
        </p:nvCxnSpPr>
        <p:spPr>
          <a:xfrm>
            <a:off x="4319972" y="4941168"/>
            <a:ext cx="0" cy="216024"/>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a:off x="2627784" y="1700808"/>
            <a:ext cx="792088" cy="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41 Conector angular"/>
          <p:cNvCxnSpPr>
            <a:stCxn id="23" idx="3"/>
            <a:endCxn id="17" idx="1"/>
          </p:cNvCxnSpPr>
          <p:nvPr/>
        </p:nvCxnSpPr>
        <p:spPr>
          <a:xfrm>
            <a:off x="2627784" y="2528900"/>
            <a:ext cx="792088" cy="161434"/>
          </a:xfrm>
          <a:prstGeom prst="bentConnector3">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42 Conector recto de flecha"/>
          <p:cNvCxnSpPr/>
          <p:nvPr/>
        </p:nvCxnSpPr>
        <p:spPr>
          <a:xfrm>
            <a:off x="1259632" y="2852936"/>
            <a:ext cx="0" cy="288032"/>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a:stCxn id="46" idx="0"/>
            <a:endCxn id="23" idx="2"/>
          </p:cNvCxnSpPr>
          <p:nvPr/>
        </p:nvCxnSpPr>
        <p:spPr>
          <a:xfrm flipV="1">
            <a:off x="1439652" y="2852936"/>
            <a:ext cx="0" cy="288032"/>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AutoShape 16"/>
          <p:cNvSpPr>
            <a:spLocks noChangeArrowheads="1"/>
          </p:cNvSpPr>
          <p:nvPr/>
        </p:nvSpPr>
        <p:spPr bwMode="gray">
          <a:xfrm>
            <a:off x="251520" y="3140968"/>
            <a:ext cx="2376264" cy="666074"/>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ctr"/>
            <a:r>
              <a:rPr lang="es-PE" sz="1200" b="1" dirty="0" smtClean="0">
                <a:latin typeface="Arial Narrow" pitchFamily="34" charset="0"/>
              </a:rPr>
              <a:t>Niños con CRED completo según</a:t>
            </a:r>
          </a:p>
          <a:p>
            <a:pPr algn="ctr"/>
            <a:r>
              <a:rPr lang="es-PE" sz="1200" b="1" dirty="0" smtClean="0">
                <a:latin typeface="Arial Narrow" pitchFamily="34" charset="0"/>
              </a:rPr>
              <a:t>edad</a:t>
            </a:r>
          </a:p>
        </p:txBody>
      </p:sp>
      <p:cxnSp>
        <p:nvCxnSpPr>
          <p:cNvPr id="48" name="47 Conector recto de flecha"/>
          <p:cNvCxnSpPr/>
          <p:nvPr/>
        </p:nvCxnSpPr>
        <p:spPr>
          <a:xfrm>
            <a:off x="2627784" y="3501008"/>
            <a:ext cx="792088" cy="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48 Conector angular"/>
          <p:cNvCxnSpPr>
            <a:stCxn id="24" idx="3"/>
            <a:endCxn id="20" idx="1"/>
          </p:cNvCxnSpPr>
          <p:nvPr/>
        </p:nvCxnSpPr>
        <p:spPr>
          <a:xfrm>
            <a:off x="2627784" y="5301208"/>
            <a:ext cx="792088" cy="108012"/>
          </a:xfrm>
          <a:prstGeom prst="bentConnector3">
            <a:avLst>
              <a:gd name="adj1" fmla="val 50000"/>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49 Conector angular"/>
          <p:cNvCxnSpPr/>
          <p:nvPr/>
        </p:nvCxnSpPr>
        <p:spPr>
          <a:xfrm flipV="1">
            <a:off x="2627784" y="4869160"/>
            <a:ext cx="3024336" cy="936104"/>
          </a:xfrm>
          <a:prstGeom prst="bentConnector3">
            <a:avLst>
              <a:gd name="adj1" fmla="val 93574"/>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50 Llamada de flecha a la izquierda"/>
          <p:cNvSpPr/>
          <p:nvPr/>
        </p:nvSpPr>
        <p:spPr>
          <a:xfrm>
            <a:off x="2843808" y="6021288"/>
            <a:ext cx="6192688" cy="792088"/>
          </a:xfrm>
          <a:prstGeom prst="leftArrowCallout">
            <a:avLst>
              <a:gd name="adj1" fmla="val 36205"/>
              <a:gd name="adj2" fmla="val 32470"/>
              <a:gd name="adj3" fmla="val 25000"/>
              <a:gd name="adj4" fmla="val 94209"/>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smtClean="0">
                <a:solidFill>
                  <a:schemeClr val="bg1"/>
                </a:solidFill>
                <a:effectLst>
                  <a:outerShdw blurRad="38100" dist="38100" dir="2700000" algn="tl">
                    <a:srgbClr val="000000">
                      <a:alpha val="43137"/>
                    </a:srgbClr>
                  </a:outerShdw>
                </a:effectLst>
                <a:latin typeface="Arial Narrow" pitchFamily="34" charset="0"/>
              </a:rPr>
              <a:t>Conducción y gestión del Programa Presupuestal</a:t>
            </a:r>
          </a:p>
          <a:p>
            <a:pPr algn="ctr"/>
            <a:r>
              <a:rPr lang="es-PE" b="1" dirty="0" smtClean="0">
                <a:solidFill>
                  <a:schemeClr val="bg1"/>
                </a:solidFill>
                <a:effectLst>
                  <a:outerShdw blurRad="38100" dist="38100" dir="2700000" algn="tl">
                    <a:srgbClr val="000000">
                      <a:alpha val="43137"/>
                    </a:srgbClr>
                  </a:outerShdw>
                </a:effectLst>
                <a:latin typeface="Arial Narrow" pitchFamily="34" charset="0"/>
              </a:rPr>
              <a:t>(Monitoreo, supervisión, evaluación y control del PAN)</a:t>
            </a:r>
            <a:endParaRPr lang="es-PE" b="1" dirty="0">
              <a:solidFill>
                <a:schemeClr val="bg1"/>
              </a:solidFill>
              <a:effectLst>
                <a:outerShdw blurRad="38100" dist="38100" dir="2700000" algn="tl">
                  <a:srgbClr val="000000">
                    <a:alpha val="43137"/>
                  </a:srgbClr>
                </a:outerShdw>
              </a:effectLst>
              <a:latin typeface="Arial Narrow" pitchFamily="34" charset="0"/>
            </a:endParaRPr>
          </a:p>
        </p:txBody>
      </p:sp>
      <p:sp>
        <p:nvSpPr>
          <p:cNvPr id="52" name="51 Rectángulo"/>
          <p:cNvSpPr/>
          <p:nvPr/>
        </p:nvSpPr>
        <p:spPr>
          <a:xfrm>
            <a:off x="7562234" y="1722294"/>
            <a:ext cx="1292340" cy="338554"/>
          </a:xfrm>
          <a:prstGeom prst="rect">
            <a:avLst/>
          </a:prstGeom>
          <a:solidFill>
            <a:schemeClr val="tx2">
              <a:lumMod val="60000"/>
              <a:lumOff val="40000"/>
            </a:schemeClr>
          </a:solidFill>
        </p:spPr>
        <p:txBody>
          <a:bodyPr wrap="none" lIns="91440" tIns="45720" rIns="91440" bIns="45720">
            <a:spAutoFit/>
          </a:bodyPr>
          <a:lstStyle/>
          <a:p>
            <a:pPr algn="ctr"/>
            <a:r>
              <a:rPr lang="es-ES"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Resultado final</a:t>
            </a:r>
            <a:endParaRPr lang="es-ES"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53" name="52 Rectángulo"/>
          <p:cNvSpPr/>
          <p:nvPr/>
        </p:nvSpPr>
        <p:spPr>
          <a:xfrm>
            <a:off x="7563320" y="2492896"/>
            <a:ext cx="300082" cy="369332"/>
          </a:xfrm>
          <a:prstGeom prst="rect">
            <a:avLst/>
          </a:prstGeom>
        </p:spPr>
        <p:txBody>
          <a:bodyPr wrap="none">
            <a:spAutoFit/>
          </a:bodyPr>
          <a:lstStyle/>
          <a:p>
            <a:r>
              <a:rPr lang="es-PE" b="1" dirty="0">
                <a:latin typeface="Arial Narrow" pitchFamily="34" charset="0"/>
              </a:rPr>
              <a:t>↓</a:t>
            </a:r>
            <a:endParaRPr lang="es-PE" dirty="0">
              <a:latin typeface="Arial Narrow" pitchFamily="34" charset="0"/>
            </a:endParaRPr>
          </a:p>
        </p:txBody>
      </p:sp>
      <p:sp>
        <p:nvSpPr>
          <p:cNvPr id="54" name="53 Rectángulo"/>
          <p:cNvSpPr/>
          <p:nvPr/>
        </p:nvSpPr>
        <p:spPr>
          <a:xfrm>
            <a:off x="5565650" y="476672"/>
            <a:ext cx="1766830" cy="338554"/>
          </a:xfrm>
          <a:prstGeom prst="rect">
            <a:avLst/>
          </a:prstGeom>
          <a:solidFill>
            <a:schemeClr val="tx2">
              <a:lumMod val="60000"/>
              <a:lumOff val="40000"/>
            </a:schemeClr>
          </a:solidFill>
        </p:spPr>
        <p:txBody>
          <a:bodyPr wrap="none" lIns="91440" tIns="45720" rIns="91440" bIns="45720">
            <a:spAutoFit/>
          </a:bodyPr>
          <a:lstStyle/>
          <a:p>
            <a:pPr algn="ctr"/>
            <a:r>
              <a:rPr lang="es-ES"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Resultado intermedio</a:t>
            </a:r>
            <a:endParaRPr lang="es-ES"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55" name="54 Rectángulo"/>
          <p:cNvSpPr/>
          <p:nvPr/>
        </p:nvSpPr>
        <p:spPr>
          <a:xfrm>
            <a:off x="3464609" y="404664"/>
            <a:ext cx="1710725" cy="338554"/>
          </a:xfrm>
          <a:prstGeom prst="rect">
            <a:avLst/>
          </a:prstGeom>
          <a:solidFill>
            <a:schemeClr val="tx2">
              <a:lumMod val="60000"/>
              <a:lumOff val="40000"/>
            </a:schemeClr>
          </a:solidFill>
        </p:spPr>
        <p:txBody>
          <a:bodyPr wrap="none" lIns="91440" tIns="45720" rIns="91440" bIns="45720">
            <a:spAutoFit/>
          </a:bodyPr>
          <a:lstStyle/>
          <a:p>
            <a:pPr algn="ctr"/>
            <a:r>
              <a:rPr lang="es-ES"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Resultado inmediato</a:t>
            </a:r>
            <a:endParaRPr lang="es-ES"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56" name="Text Box 27"/>
          <p:cNvSpPr txBox="1">
            <a:spLocks noChangeArrowheads="1"/>
          </p:cNvSpPr>
          <p:nvPr/>
        </p:nvSpPr>
        <p:spPr bwMode="auto">
          <a:xfrm>
            <a:off x="0" y="-27384"/>
            <a:ext cx="9144000" cy="369332"/>
          </a:xfrm>
          <a:prstGeom prst="rect">
            <a:avLst/>
          </a:prstGeom>
          <a:solidFill>
            <a:schemeClr val="accent2"/>
          </a:solidFill>
          <a:ln w="9525">
            <a:noFill/>
            <a:miter lim="800000"/>
            <a:headEnd/>
            <a:tailEnd/>
          </a:ln>
          <a:effectLst/>
        </p:spPr>
        <p:txBody>
          <a:bodyPr>
            <a:spAutoFit/>
          </a:bodyPr>
          <a:lstStyle/>
          <a:p>
            <a:pPr algn="ctr"/>
            <a:r>
              <a:rPr lang="es-PE" b="1" dirty="0" smtClean="0">
                <a:solidFill>
                  <a:schemeClr val="bg1"/>
                </a:solidFill>
                <a:latin typeface="Arial Narrow" pitchFamily="34" charset="0"/>
              </a:rPr>
              <a:t>Programa Presupuestal  Articulado Nutricional</a:t>
            </a:r>
            <a:endParaRPr lang="es-PE" b="1" dirty="0">
              <a:solidFill>
                <a:schemeClr val="bg1"/>
              </a:solidFill>
              <a:latin typeface="Arial Narrow" pitchFamily="34" charset="0"/>
            </a:endParaRPr>
          </a:p>
        </p:txBody>
      </p:sp>
      <p:sp>
        <p:nvSpPr>
          <p:cNvPr id="57" name="56 Rectángulo"/>
          <p:cNvSpPr/>
          <p:nvPr/>
        </p:nvSpPr>
        <p:spPr>
          <a:xfrm>
            <a:off x="894205" y="6453336"/>
            <a:ext cx="1120820" cy="307777"/>
          </a:xfrm>
          <a:prstGeom prst="rect">
            <a:avLst/>
          </a:prstGeom>
        </p:spPr>
        <p:txBody>
          <a:bodyPr wrap="none">
            <a:spAutoFit/>
          </a:bodyPr>
          <a:lstStyle/>
          <a:p>
            <a:pPr algn="ctr"/>
            <a:r>
              <a:rPr lang="es-PE" sz="1400" dirty="0" smtClean="0">
                <a:latin typeface="Arial Narrow" pitchFamily="34" charset="0"/>
              </a:rPr>
              <a:t>[17 productos]</a:t>
            </a:r>
            <a:endParaRPr lang="es-PE" sz="1400" dirty="0">
              <a:latin typeface="Arial Narrow" pitchFamily="34" charset="0"/>
            </a:endParaRPr>
          </a:p>
        </p:txBody>
      </p:sp>
      <p:sp>
        <p:nvSpPr>
          <p:cNvPr id="58" name="AutoShape 16"/>
          <p:cNvSpPr>
            <a:spLocks noChangeArrowheads="1"/>
          </p:cNvSpPr>
          <p:nvPr/>
        </p:nvSpPr>
        <p:spPr bwMode="gray">
          <a:xfrm>
            <a:off x="3419872" y="836712"/>
            <a:ext cx="1800200" cy="626922"/>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ctr"/>
            <a:r>
              <a:rPr lang="es-PE" sz="1400" b="1" dirty="0" smtClean="0">
                <a:latin typeface="Arial Narrow" pitchFamily="34" charset="0"/>
              </a:rPr>
              <a:t>↑</a:t>
            </a:r>
            <a:r>
              <a:rPr lang="es-PE" sz="1400" dirty="0" smtClean="0">
                <a:latin typeface="Arial Narrow" pitchFamily="34" charset="0"/>
              </a:rPr>
              <a:t> Estado nutricional </a:t>
            </a:r>
          </a:p>
          <a:p>
            <a:pPr algn="ctr"/>
            <a:r>
              <a:rPr lang="es-PE" sz="1400" dirty="0" smtClean="0">
                <a:latin typeface="Arial Narrow" pitchFamily="34" charset="0"/>
              </a:rPr>
              <a:t>de la gestante</a:t>
            </a:r>
            <a:endParaRPr lang="es-PE" sz="1400" dirty="0">
              <a:latin typeface="Arial Narrow" pitchFamily="34" charset="0"/>
            </a:endParaRPr>
          </a:p>
        </p:txBody>
      </p:sp>
      <p:cxnSp>
        <p:nvCxnSpPr>
          <p:cNvPr id="59" name="58 Conector recto de flecha"/>
          <p:cNvCxnSpPr/>
          <p:nvPr/>
        </p:nvCxnSpPr>
        <p:spPr>
          <a:xfrm>
            <a:off x="2627784" y="980728"/>
            <a:ext cx="792088" cy="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0" name="Picture 2" descr="http://www.unilifts.com/media/images/sticker-health-chec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839" y="5666583"/>
            <a:ext cx="282697" cy="282697"/>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http://www.unilifts.com/media/images/sticker-health-chec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839" y="3218311"/>
            <a:ext cx="282697" cy="282697"/>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http://www.unilifts.com/media/images/sticker-health-chec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138191"/>
            <a:ext cx="282697" cy="282697"/>
          </a:xfrm>
          <a:prstGeom prst="rect">
            <a:avLst/>
          </a:prstGeom>
          <a:noFill/>
          <a:extLst>
            <a:ext uri="{909E8E84-426E-40DD-AFC4-6F175D3DCCD1}">
              <a14:hiddenFill xmlns:a14="http://schemas.microsoft.com/office/drawing/2010/main">
                <a:solidFill>
                  <a:srgbClr val="FFFFFF"/>
                </a:solidFill>
              </a14:hiddenFill>
            </a:ext>
          </a:extLst>
        </p:spPr>
      </p:pic>
      <p:sp>
        <p:nvSpPr>
          <p:cNvPr id="62" name="AutoShape 16"/>
          <p:cNvSpPr>
            <a:spLocks noChangeArrowheads="1"/>
          </p:cNvSpPr>
          <p:nvPr/>
        </p:nvSpPr>
        <p:spPr bwMode="gray">
          <a:xfrm>
            <a:off x="251520" y="4509120"/>
            <a:ext cx="2376264" cy="432048"/>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ctr"/>
            <a:r>
              <a:rPr lang="es-PE" sz="1200" b="1" dirty="0" smtClean="0">
                <a:latin typeface="Arial Narrow" pitchFamily="34" charset="0"/>
              </a:rPr>
              <a:t>Atención de EDA e IRAS</a:t>
            </a:r>
            <a:endParaRPr lang="es-PE" sz="1200" b="1" dirty="0">
              <a:latin typeface="Arial Narrow" pitchFamily="34" charset="0"/>
            </a:endParaRPr>
          </a:p>
        </p:txBody>
      </p:sp>
      <p:cxnSp>
        <p:nvCxnSpPr>
          <p:cNvPr id="63" name="62 Conector recto de flecha"/>
          <p:cNvCxnSpPr/>
          <p:nvPr/>
        </p:nvCxnSpPr>
        <p:spPr>
          <a:xfrm>
            <a:off x="2627784" y="4725144"/>
            <a:ext cx="792088" cy="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AutoShape 16"/>
          <p:cNvSpPr>
            <a:spLocks noChangeArrowheads="1"/>
          </p:cNvSpPr>
          <p:nvPr/>
        </p:nvSpPr>
        <p:spPr bwMode="gray">
          <a:xfrm>
            <a:off x="251520" y="3933056"/>
            <a:ext cx="2376264" cy="432048"/>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ctr"/>
            <a:r>
              <a:rPr lang="es-PE" sz="1200" b="1" dirty="0" smtClean="0">
                <a:latin typeface="Arial Narrow" pitchFamily="34" charset="0"/>
              </a:rPr>
              <a:t>Atención de Otras </a:t>
            </a:r>
            <a:r>
              <a:rPr lang="es-PE" sz="1200" b="1" dirty="0" err="1" smtClean="0">
                <a:latin typeface="Arial Narrow" pitchFamily="34" charset="0"/>
              </a:rPr>
              <a:t>enf</a:t>
            </a:r>
            <a:r>
              <a:rPr lang="es-PE" sz="1200" b="1" dirty="0" smtClean="0">
                <a:latin typeface="Arial Narrow" pitchFamily="34" charset="0"/>
              </a:rPr>
              <a:t>. Prevalentes</a:t>
            </a:r>
          </a:p>
          <a:p>
            <a:pPr algn="ctr"/>
            <a:r>
              <a:rPr lang="es-PE" sz="1200" b="1" dirty="0" smtClean="0">
                <a:latin typeface="Arial Narrow" pitchFamily="34" charset="0"/>
              </a:rPr>
              <a:t>(ANEMIA)</a:t>
            </a:r>
            <a:endParaRPr lang="es-PE" sz="1200" b="1" dirty="0">
              <a:latin typeface="Arial Narrow" pitchFamily="34" charset="0"/>
            </a:endParaRPr>
          </a:p>
        </p:txBody>
      </p:sp>
      <p:cxnSp>
        <p:nvCxnSpPr>
          <p:cNvPr id="66" name="65 Conector recto de flecha"/>
          <p:cNvCxnSpPr/>
          <p:nvPr/>
        </p:nvCxnSpPr>
        <p:spPr>
          <a:xfrm>
            <a:off x="2627784" y="4293096"/>
            <a:ext cx="792088" cy="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1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strips(downLeft)">
                                      <p:cBhvr>
                                        <p:cTn id="31" dur="500"/>
                                        <p:tgtEl>
                                          <p:spTgt spid="27"/>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strips(downLef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1000" fill="hold"/>
                                        <p:tgtEl>
                                          <p:spTgt spid="26"/>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down)">
                                      <p:cBhvr>
                                        <p:cTn id="51" dur="500"/>
                                        <p:tgtEl>
                                          <p:spTgt spid="29"/>
                                        </p:tgtEl>
                                      </p:cBhvr>
                                    </p:animEffect>
                                  </p:childTnLst>
                                </p:cTn>
                              </p:par>
                              <p:par>
                                <p:cTn id="52" presetID="22" presetClass="entr" presetSubtype="4" fill="hold"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down)">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additive="base">
                                        <p:cTn id="67" dur="500" fill="hold"/>
                                        <p:tgtEl>
                                          <p:spTgt spid="37"/>
                                        </p:tgtEl>
                                        <p:attrNameLst>
                                          <p:attrName>ppt_x</p:attrName>
                                        </p:attrNameLst>
                                      </p:cBhvr>
                                      <p:tavLst>
                                        <p:tav tm="0">
                                          <p:val>
                                            <p:strVal val="#ppt_x"/>
                                          </p:val>
                                        </p:tav>
                                        <p:tav tm="100000">
                                          <p:val>
                                            <p:strVal val="#ppt_x"/>
                                          </p:val>
                                        </p:tav>
                                      </p:tavLst>
                                    </p:anim>
                                    <p:anim calcmode="lin" valueType="num">
                                      <p:cBhvr additive="base">
                                        <p:cTn id="68" dur="500" fill="hold"/>
                                        <p:tgtEl>
                                          <p:spTgt spid="37"/>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ppt_x"/>
                                          </p:val>
                                        </p:tav>
                                        <p:tav tm="100000">
                                          <p:val>
                                            <p:strVal val="#ppt_x"/>
                                          </p:val>
                                        </p:tav>
                                      </p:tavLst>
                                    </p:anim>
                                    <p:anim calcmode="lin" valueType="num">
                                      <p:cBhvr additive="base">
                                        <p:cTn id="72" dur="500" fill="hold"/>
                                        <p:tgtEl>
                                          <p:spTgt spid="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500" fill="hold"/>
                                        <p:tgtEl>
                                          <p:spTgt spid="18"/>
                                        </p:tgtEl>
                                        <p:attrNameLst>
                                          <p:attrName>ppt_x</p:attrName>
                                        </p:attrNameLst>
                                      </p:cBhvr>
                                      <p:tavLst>
                                        <p:tav tm="0">
                                          <p:val>
                                            <p:strVal val="#ppt_x"/>
                                          </p:val>
                                        </p:tav>
                                        <p:tav tm="100000">
                                          <p:val>
                                            <p:strVal val="#ppt_x"/>
                                          </p:val>
                                        </p:tav>
                                      </p:tavLst>
                                    </p:anim>
                                    <p:anim calcmode="lin" valueType="num">
                                      <p:cBhvr additive="base">
                                        <p:cTn id="76" dur="500" fill="hold"/>
                                        <p:tgtEl>
                                          <p:spTgt spid="18"/>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500" fill="hold"/>
                                        <p:tgtEl>
                                          <p:spTgt spid="32"/>
                                        </p:tgtEl>
                                        <p:attrNameLst>
                                          <p:attrName>ppt_x</p:attrName>
                                        </p:attrNameLst>
                                      </p:cBhvr>
                                      <p:tavLst>
                                        <p:tav tm="0">
                                          <p:val>
                                            <p:strVal val="#ppt_x"/>
                                          </p:val>
                                        </p:tav>
                                        <p:tav tm="100000">
                                          <p:val>
                                            <p:strVal val="#ppt_x"/>
                                          </p:val>
                                        </p:tav>
                                      </p:tavLst>
                                    </p:anim>
                                    <p:anim calcmode="lin" valueType="num">
                                      <p:cBhvr additive="base">
                                        <p:cTn id="8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grpId="0" nodeType="click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fade">
                                      <p:cBhvr>
                                        <p:cTn id="85" dur="1000"/>
                                        <p:tgtEl>
                                          <p:spTgt spid="58"/>
                                        </p:tgtEl>
                                      </p:cBhvr>
                                    </p:animEffect>
                                    <p:anim calcmode="lin" valueType="num">
                                      <p:cBhvr>
                                        <p:cTn id="86" dur="1000" fill="hold"/>
                                        <p:tgtEl>
                                          <p:spTgt spid="58"/>
                                        </p:tgtEl>
                                        <p:attrNameLst>
                                          <p:attrName>ppt_x</p:attrName>
                                        </p:attrNameLst>
                                      </p:cBhvr>
                                      <p:tavLst>
                                        <p:tav tm="0">
                                          <p:val>
                                            <p:strVal val="#ppt_x"/>
                                          </p:val>
                                        </p:tav>
                                        <p:tav tm="100000">
                                          <p:val>
                                            <p:strVal val="#ppt_x"/>
                                          </p:val>
                                        </p:tav>
                                      </p:tavLst>
                                    </p:anim>
                                    <p:anim calcmode="lin" valueType="num">
                                      <p:cBhvr>
                                        <p:cTn id="87" dur="1000" fill="hold"/>
                                        <p:tgtEl>
                                          <p:spTgt spid="58"/>
                                        </p:tgtEl>
                                        <p:attrNameLst>
                                          <p:attrName>ppt_y</p:attrName>
                                        </p:attrNameLst>
                                      </p:cBhvr>
                                      <p:tavLst>
                                        <p:tav tm="0">
                                          <p:val>
                                            <p:strVal val="#ppt_y-.1"/>
                                          </p:val>
                                        </p:tav>
                                        <p:tav tm="100000">
                                          <p:val>
                                            <p:strVal val="#ppt_y"/>
                                          </p:val>
                                        </p:tav>
                                      </p:tavLst>
                                    </p:anim>
                                  </p:childTnLst>
                                </p:cTn>
                              </p:par>
                              <p:par>
                                <p:cTn id="88" presetID="47" presetClass="entr" presetSubtype="0" fill="hold" nodeType="with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000"/>
                                        <p:tgtEl>
                                          <p:spTgt spid="31"/>
                                        </p:tgtEl>
                                      </p:cBhvr>
                                    </p:animEffect>
                                    <p:anim calcmode="lin" valueType="num">
                                      <p:cBhvr>
                                        <p:cTn id="91" dur="1000" fill="hold"/>
                                        <p:tgtEl>
                                          <p:spTgt spid="31"/>
                                        </p:tgtEl>
                                        <p:attrNameLst>
                                          <p:attrName>ppt_x</p:attrName>
                                        </p:attrNameLst>
                                      </p:cBhvr>
                                      <p:tavLst>
                                        <p:tav tm="0">
                                          <p:val>
                                            <p:strVal val="#ppt_x"/>
                                          </p:val>
                                        </p:tav>
                                        <p:tav tm="100000">
                                          <p:val>
                                            <p:strVal val="#ppt_x"/>
                                          </p:val>
                                        </p:tav>
                                      </p:tavLst>
                                    </p:anim>
                                    <p:anim calcmode="lin" valueType="num">
                                      <p:cBhvr>
                                        <p:cTn id="9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4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1000"/>
                                        <p:tgtEl>
                                          <p:spTgt spid="38"/>
                                        </p:tgtEl>
                                      </p:cBhvr>
                                    </p:animEffect>
                                    <p:anim calcmode="lin" valueType="num">
                                      <p:cBhvr>
                                        <p:cTn id="104" dur="1000" fill="hold"/>
                                        <p:tgtEl>
                                          <p:spTgt spid="38"/>
                                        </p:tgtEl>
                                        <p:attrNameLst>
                                          <p:attrName>ppt_x</p:attrName>
                                        </p:attrNameLst>
                                      </p:cBhvr>
                                      <p:tavLst>
                                        <p:tav tm="0">
                                          <p:val>
                                            <p:strVal val="#ppt_x"/>
                                          </p:val>
                                        </p:tav>
                                        <p:tav tm="100000">
                                          <p:val>
                                            <p:strVal val="#ppt_x"/>
                                          </p:val>
                                        </p:tav>
                                      </p:tavLst>
                                    </p:anim>
                                    <p:anim calcmode="lin" valueType="num">
                                      <p:cBhvr>
                                        <p:cTn id="105" dur="1000" fill="hold"/>
                                        <p:tgtEl>
                                          <p:spTgt spid="38"/>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fade">
                                      <p:cBhvr>
                                        <p:cTn id="115" dur="1000"/>
                                        <p:tgtEl>
                                          <p:spTgt spid="17"/>
                                        </p:tgtEl>
                                      </p:cBhvr>
                                    </p:animEffect>
                                    <p:anim calcmode="lin" valueType="num">
                                      <p:cBhvr>
                                        <p:cTn id="116" dur="1000" fill="hold"/>
                                        <p:tgtEl>
                                          <p:spTgt spid="17"/>
                                        </p:tgtEl>
                                        <p:attrNameLst>
                                          <p:attrName>ppt_x</p:attrName>
                                        </p:attrNameLst>
                                      </p:cBhvr>
                                      <p:tavLst>
                                        <p:tav tm="0">
                                          <p:val>
                                            <p:strVal val="#ppt_x"/>
                                          </p:val>
                                        </p:tav>
                                        <p:tav tm="100000">
                                          <p:val>
                                            <p:strVal val="#ppt_x"/>
                                          </p:val>
                                        </p:tav>
                                      </p:tavLst>
                                    </p:anim>
                                    <p:anim calcmode="lin" valueType="num">
                                      <p:cBhvr>
                                        <p:cTn id="117" dur="1000" fill="hold"/>
                                        <p:tgtEl>
                                          <p:spTgt spid="17"/>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0"/>
                                  </p:stCondLst>
                                  <p:childTnLst>
                                    <p:set>
                                      <p:cBhvr>
                                        <p:cTn id="119" dur="1" fill="hold">
                                          <p:stCondLst>
                                            <p:cond delay="0"/>
                                          </p:stCondLst>
                                        </p:cTn>
                                        <p:tgtEl>
                                          <p:spTgt spid="35"/>
                                        </p:tgtEl>
                                        <p:attrNameLst>
                                          <p:attrName>style.visibility</p:attrName>
                                        </p:attrNameLst>
                                      </p:cBhvr>
                                      <p:to>
                                        <p:strVal val="visible"/>
                                      </p:to>
                                    </p:set>
                                    <p:animEffect transition="in" filter="fade">
                                      <p:cBhvr>
                                        <p:cTn id="120" dur="1000"/>
                                        <p:tgtEl>
                                          <p:spTgt spid="35"/>
                                        </p:tgtEl>
                                      </p:cBhvr>
                                    </p:animEffect>
                                    <p:anim calcmode="lin" valueType="num">
                                      <p:cBhvr>
                                        <p:cTn id="121" dur="1000" fill="hold"/>
                                        <p:tgtEl>
                                          <p:spTgt spid="35"/>
                                        </p:tgtEl>
                                        <p:attrNameLst>
                                          <p:attrName>ppt_x</p:attrName>
                                        </p:attrNameLst>
                                      </p:cBhvr>
                                      <p:tavLst>
                                        <p:tav tm="0">
                                          <p:val>
                                            <p:strVal val="#ppt_x"/>
                                          </p:val>
                                        </p:tav>
                                        <p:tav tm="100000">
                                          <p:val>
                                            <p:strVal val="#ppt_x"/>
                                          </p:val>
                                        </p:tav>
                                      </p:tavLst>
                                    </p:anim>
                                    <p:anim calcmode="lin" valueType="num">
                                      <p:cBhvr>
                                        <p:cTn id="122" dur="1000" fill="hold"/>
                                        <p:tgtEl>
                                          <p:spTgt spid="35"/>
                                        </p:tgtEl>
                                        <p:attrNameLst>
                                          <p:attrName>ppt_y</p:attrName>
                                        </p:attrNameLst>
                                      </p:cBhvr>
                                      <p:tavLst>
                                        <p:tav tm="0">
                                          <p:val>
                                            <p:strVal val="#ppt_y+.1"/>
                                          </p:val>
                                        </p:tav>
                                        <p:tav tm="100000">
                                          <p:val>
                                            <p:strVal val="#ppt_y"/>
                                          </p:val>
                                        </p:tav>
                                      </p:tavLst>
                                    </p:anim>
                                  </p:childTnLst>
                                </p:cTn>
                              </p:par>
                              <p:par>
                                <p:cTn id="123" presetID="42" presetClass="entr" presetSubtype="0" fill="hold" nodeType="with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nodeType="clickEffect">
                                  <p:stCondLst>
                                    <p:cond delay="0"/>
                                  </p:stCondLst>
                                  <p:childTnLst>
                                    <p:set>
                                      <p:cBhvr>
                                        <p:cTn id="131" dur="1" fill="hold">
                                          <p:stCondLst>
                                            <p:cond delay="0"/>
                                          </p:stCondLst>
                                        </p:cTn>
                                        <p:tgtEl>
                                          <p:spTgt spid="34"/>
                                        </p:tgtEl>
                                        <p:attrNameLst>
                                          <p:attrName>style.visibility</p:attrName>
                                        </p:attrNameLst>
                                      </p:cBhvr>
                                      <p:to>
                                        <p:strVal val="visible"/>
                                      </p:to>
                                    </p:set>
                                    <p:animEffect transition="in" filter="fade">
                                      <p:cBhvr>
                                        <p:cTn id="132" dur="1000"/>
                                        <p:tgtEl>
                                          <p:spTgt spid="34"/>
                                        </p:tgtEl>
                                      </p:cBhvr>
                                    </p:animEffect>
                                    <p:anim calcmode="lin" valueType="num">
                                      <p:cBhvr>
                                        <p:cTn id="133" dur="1000" fill="hold"/>
                                        <p:tgtEl>
                                          <p:spTgt spid="34"/>
                                        </p:tgtEl>
                                        <p:attrNameLst>
                                          <p:attrName>ppt_x</p:attrName>
                                        </p:attrNameLst>
                                      </p:cBhvr>
                                      <p:tavLst>
                                        <p:tav tm="0">
                                          <p:val>
                                            <p:strVal val="#ppt_x"/>
                                          </p:val>
                                        </p:tav>
                                        <p:tav tm="100000">
                                          <p:val>
                                            <p:strVal val="#ppt_x"/>
                                          </p:val>
                                        </p:tav>
                                      </p:tavLst>
                                    </p:anim>
                                    <p:anim calcmode="lin" valueType="num">
                                      <p:cBhvr>
                                        <p:cTn id="134" dur="1000" fill="hold"/>
                                        <p:tgtEl>
                                          <p:spTgt spid="34"/>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16"/>
                                        </p:tgtEl>
                                        <p:attrNameLst>
                                          <p:attrName>style.visibility</p:attrName>
                                        </p:attrNameLst>
                                      </p:cBhvr>
                                      <p:to>
                                        <p:strVal val="visible"/>
                                      </p:to>
                                    </p:set>
                                    <p:animEffect transition="in" filter="fade">
                                      <p:cBhvr>
                                        <p:cTn id="137" dur="1000"/>
                                        <p:tgtEl>
                                          <p:spTgt spid="16"/>
                                        </p:tgtEl>
                                      </p:cBhvr>
                                    </p:animEffect>
                                    <p:anim calcmode="lin" valueType="num">
                                      <p:cBhvr>
                                        <p:cTn id="138" dur="1000" fill="hold"/>
                                        <p:tgtEl>
                                          <p:spTgt spid="16"/>
                                        </p:tgtEl>
                                        <p:attrNameLst>
                                          <p:attrName>ppt_x</p:attrName>
                                        </p:attrNameLst>
                                      </p:cBhvr>
                                      <p:tavLst>
                                        <p:tav tm="0">
                                          <p:val>
                                            <p:strVal val="#ppt_x"/>
                                          </p:val>
                                        </p:tav>
                                        <p:tav tm="100000">
                                          <p:val>
                                            <p:strVal val="#ppt_x"/>
                                          </p:val>
                                        </p:tav>
                                      </p:tavLst>
                                    </p:anim>
                                    <p:anim calcmode="lin" valueType="num">
                                      <p:cBhvr>
                                        <p:cTn id="1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55"/>
                                        </p:tgtEl>
                                        <p:attrNameLst>
                                          <p:attrName>style.visibility</p:attrName>
                                        </p:attrNameLst>
                                      </p:cBhvr>
                                      <p:to>
                                        <p:strVal val="visible"/>
                                      </p:to>
                                    </p:set>
                                    <p:animEffect transition="in" filter="fade">
                                      <p:cBhvr>
                                        <p:cTn id="144" dur="500"/>
                                        <p:tgtEl>
                                          <p:spTgt spid="55"/>
                                        </p:tgtEl>
                                      </p:cBhvr>
                                    </p:animEffect>
                                  </p:childTnLst>
                                </p:cTn>
                              </p:par>
                            </p:childTnLst>
                          </p:cTn>
                        </p:par>
                      </p:childTnLst>
                    </p:cTn>
                  </p:par>
                  <p:par>
                    <p:cTn id="145" fill="hold">
                      <p:stCondLst>
                        <p:cond delay="indefinite"/>
                      </p:stCondLst>
                      <p:childTnLst>
                        <p:par>
                          <p:cTn id="146" fill="hold">
                            <p:stCondLst>
                              <p:cond delay="0"/>
                            </p:stCondLst>
                            <p:childTnLst>
                              <p:par>
                                <p:cTn id="147" presetID="21" presetClass="entr" presetSubtype="1" fill="hold" grpId="0" nodeType="clickEffect">
                                  <p:stCondLst>
                                    <p:cond delay="0"/>
                                  </p:stCondLst>
                                  <p:childTnLst>
                                    <p:set>
                                      <p:cBhvr>
                                        <p:cTn id="148" dur="1" fill="hold">
                                          <p:stCondLst>
                                            <p:cond delay="0"/>
                                          </p:stCondLst>
                                        </p:cTn>
                                        <p:tgtEl>
                                          <p:spTgt spid="10"/>
                                        </p:tgtEl>
                                        <p:attrNameLst>
                                          <p:attrName>style.visibility</p:attrName>
                                        </p:attrNameLst>
                                      </p:cBhvr>
                                      <p:to>
                                        <p:strVal val="visible"/>
                                      </p:to>
                                    </p:set>
                                    <p:animEffect transition="in" filter="wheel(1)">
                                      <p:cBhvr>
                                        <p:cTn id="149" dur="2000"/>
                                        <p:tgtEl>
                                          <p:spTgt spid="10"/>
                                        </p:tgtEl>
                                      </p:cBhvr>
                                    </p:animEffect>
                                  </p:childTnLst>
                                </p:cTn>
                              </p:par>
                            </p:childTnLst>
                          </p:cTn>
                        </p:par>
                      </p:childTnLst>
                    </p:cTn>
                  </p:par>
                  <p:par>
                    <p:cTn id="150" fill="hold">
                      <p:stCondLst>
                        <p:cond delay="indefinite"/>
                      </p:stCondLst>
                      <p:childTnLst>
                        <p:par>
                          <p:cTn id="151" fill="hold">
                            <p:stCondLst>
                              <p:cond delay="0"/>
                            </p:stCondLst>
                            <p:childTnLst>
                              <p:par>
                                <p:cTn id="152" presetID="31" presetClass="entr" presetSubtype="0" fill="hold" grpId="0" nodeType="clickEffect">
                                  <p:stCondLst>
                                    <p:cond delay="0"/>
                                  </p:stCondLst>
                                  <p:childTnLst>
                                    <p:set>
                                      <p:cBhvr>
                                        <p:cTn id="153" dur="1" fill="hold">
                                          <p:stCondLst>
                                            <p:cond delay="0"/>
                                          </p:stCondLst>
                                        </p:cTn>
                                        <p:tgtEl>
                                          <p:spTgt spid="51"/>
                                        </p:tgtEl>
                                        <p:attrNameLst>
                                          <p:attrName>style.visibility</p:attrName>
                                        </p:attrNameLst>
                                      </p:cBhvr>
                                      <p:to>
                                        <p:strVal val="visible"/>
                                      </p:to>
                                    </p:set>
                                    <p:anim calcmode="lin" valueType="num">
                                      <p:cBhvr>
                                        <p:cTn id="154" dur="1000" fill="hold"/>
                                        <p:tgtEl>
                                          <p:spTgt spid="51"/>
                                        </p:tgtEl>
                                        <p:attrNameLst>
                                          <p:attrName>ppt_w</p:attrName>
                                        </p:attrNameLst>
                                      </p:cBhvr>
                                      <p:tavLst>
                                        <p:tav tm="0">
                                          <p:val>
                                            <p:fltVal val="0"/>
                                          </p:val>
                                        </p:tav>
                                        <p:tav tm="100000">
                                          <p:val>
                                            <p:strVal val="#ppt_w"/>
                                          </p:val>
                                        </p:tav>
                                      </p:tavLst>
                                    </p:anim>
                                    <p:anim calcmode="lin" valueType="num">
                                      <p:cBhvr>
                                        <p:cTn id="155" dur="1000" fill="hold"/>
                                        <p:tgtEl>
                                          <p:spTgt spid="51"/>
                                        </p:tgtEl>
                                        <p:attrNameLst>
                                          <p:attrName>ppt_h</p:attrName>
                                        </p:attrNameLst>
                                      </p:cBhvr>
                                      <p:tavLst>
                                        <p:tav tm="0">
                                          <p:val>
                                            <p:fltVal val="0"/>
                                          </p:val>
                                        </p:tav>
                                        <p:tav tm="100000">
                                          <p:val>
                                            <p:strVal val="#ppt_h"/>
                                          </p:val>
                                        </p:tav>
                                      </p:tavLst>
                                    </p:anim>
                                    <p:anim calcmode="lin" valueType="num">
                                      <p:cBhvr>
                                        <p:cTn id="156" dur="1000" fill="hold"/>
                                        <p:tgtEl>
                                          <p:spTgt spid="51"/>
                                        </p:tgtEl>
                                        <p:attrNameLst>
                                          <p:attrName>style.rotation</p:attrName>
                                        </p:attrNameLst>
                                      </p:cBhvr>
                                      <p:tavLst>
                                        <p:tav tm="0">
                                          <p:val>
                                            <p:fltVal val="90"/>
                                          </p:val>
                                        </p:tav>
                                        <p:tav tm="100000">
                                          <p:val>
                                            <p:fltVal val="0"/>
                                          </p:val>
                                        </p:tav>
                                      </p:tavLst>
                                    </p:anim>
                                    <p:animEffect transition="in" filter="fade">
                                      <p:cBhvr>
                                        <p:cTn id="157" dur="1000"/>
                                        <p:tgtEl>
                                          <p:spTgt spid="51"/>
                                        </p:tgtEl>
                                      </p:cBhvr>
                                    </p:animEffect>
                                  </p:childTnLst>
                                </p:cTn>
                              </p:par>
                            </p:childTnLst>
                          </p:cTn>
                        </p:par>
                      </p:childTnLst>
                    </p:cTn>
                  </p:par>
                  <p:par>
                    <p:cTn id="158" fill="hold">
                      <p:stCondLst>
                        <p:cond delay="indefinite"/>
                      </p:stCondLst>
                      <p:childTnLst>
                        <p:par>
                          <p:cTn id="159" fill="hold">
                            <p:stCondLst>
                              <p:cond delay="0"/>
                            </p:stCondLst>
                            <p:childTnLst>
                              <p:par>
                                <p:cTn id="160" presetID="16" presetClass="entr" presetSubtype="21" fill="hold" nodeType="clickEffect">
                                  <p:stCondLst>
                                    <p:cond delay="0"/>
                                  </p:stCondLst>
                                  <p:childTnLst>
                                    <p:set>
                                      <p:cBhvr>
                                        <p:cTn id="161" dur="1" fill="hold">
                                          <p:stCondLst>
                                            <p:cond delay="0"/>
                                          </p:stCondLst>
                                        </p:cTn>
                                        <p:tgtEl>
                                          <p:spTgt spid="7"/>
                                        </p:tgtEl>
                                        <p:attrNameLst>
                                          <p:attrName>style.visibility</p:attrName>
                                        </p:attrNameLst>
                                      </p:cBhvr>
                                      <p:to>
                                        <p:strVal val="visible"/>
                                      </p:to>
                                    </p:set>
                                    <p:animEffect transition="in" filter="barn(inVertical)">
                                      <p:cBhvr>
                                        <p:cTn id="162" dur="500"/>
                                        <p:tgtEl>
                                          <p:spTgt spid="7"/>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25"/>
                                        </p:tgtEl>
                                        <p:attrNameLst>
                                          <p:attrName>style.visibility</p:attrName>
                                        </p:attrNameLst>
                                      </p:cBhvr>
                                      <p:to>
                                        <p:strVal val="visible"/>
                                      </p:to>
                                    </p:set>
                                    <p:animEffect transition="in" filter="fade">
                                      <p:cBhvr>
                                        <p:cTn id="167" dur="500"/>
                                        <p:tgtEl>
                                          <p:spTgt spid="25"/>
                                        </p:tgtEl>
                                      </p:cBhvr>
                                    </p:animEffect>
                                  </p:childTnLst>
                                </p:cTn>
                              </p:par>
                              <p:par>
                                <p:cTn id="168" presetID="10" presetClass="entr" presetSubtype="0" fill="hold" nodeType="withEffect">
                                  <p:stCondLst>
                                    <p:cond delay="0"/>
                                  </p:stCondLst>
                                  <p:childTnLst>
                                    <p:set>
                                      <p:cBhvr>
                                        <p:cTn id="169" dur="1" fill="hold">
                                          <p:stCondLst>
                                            <p:cond delay="0"/>
                                          </p:stCondLst>
                                        </p:cTn>
                                        <p:tgtEl>
                                          <p:spTgt spid="50"/>
                                        </p:tgtEl>
                                        <p:attrNameLst>
                                          <p:attrName>style.visibility</p:attrName>
                                        </p:attrNameLst>
                                      </p:cBhvr>
                                      <p:to>
                                        <p:strVal val="visible"/>
                                      </p:to>
                                    </p:set>
                                    <p:animEffect transition="in" filter="fade">
                                      <p:cBhvr>
                                        <p:cTn id="170" dur="500"/>
                                        <p:tgtEl>
                                          <p:spTgt spid="50"/>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24"/>
                                        </p:tgtEl>
                                        <p:attrNameLst>
                                          <p:attrName>style.visibility</p:attrName>
                                        </p:attrNameLst>
                                      </p:cBhvr>
                                      <p:to>
                                        <p:strVal val="visible"/>
                                      </p:to>
                                    </p:set>
                                    <p:animEffect transition="in" filter="fade">
                                      <p:cBhvr>
                                        <p:cTn id="175" dur="500"/>
                                        <p:tgtEl>
                                          <p:spTgt spid="24"/>
                                        </p:tgtEl>
                                      </p:cBhvr>
                                    </p:animEffect>
                                  </p:childTnLst>
                                </p:cTn>
                              </p:par>
                              <p:par>
                                <p:cTn id="176" presetID="10" presetClass="entr" presetSubtype="0" fill="hold" nodeType="withEffect">
                                  <p:stCondLst>
                                    <p:cond delay="0"/>
                                  </p:stCondLst>
                                  <p:childTnLst>
                                    <p:set>
                                      <p:cBhvr>
                                        <p:cTn id="177" dur="1" fill="hold">
                                          <p:stCondLst>
                                            <p:cond delay="0"/>
                                          </p:stCondLst>
                                        </p:cTn>
                                        <p:tgtEl>
                                          <p:spTgt spid="49"/>
                                        </p:tgtEl>
                                        <p:attrNameLst>
                                          <p:attrName>style.visibility</p:attrName>
                                        </p:attrNameLst>
                                      </p:cBhvr>
                                      <p:to>
                                        <p:strVal val="visible"/>
                                      </p:to>
                                    </p:set>
                                    <p:animEffect transition="in" filter="fade">
                                      <p:cBhvr>
                                        <p:cTn id="178" dur="500"/>
                                        <p:tgtEl>
                                          <p:spTgt spid="49"/>
                                        </p:tgtEl>
                                      </p:cBhvr>
                                    </p:animEffect>
                                  </p:childTnLst>
                                </p:cTn>
                              </p:par>
                              <p:par>
                                <p:cTn id="179" presetID="10" presetClass="entr" presetSubtype="0" fill="hold" nodeType="withEffect">
                                  <p:stCondLst>
                                    <p:cond delay="0"/>
                                  </p:stCondLst>
                                  <p:childTnLst>
                                    <p:set>
                                      <p:cBhvr>
                                        <p:cTn id="180" dur="1" fill="hold">
                                          <p:stCondLst>
                                            <p:cond delay="0"/>
                                          </p:stCondLst>
                                        </p:cTn>
                                        <p:tgtEl>
                                          <p:spTgt spid="48"/>
                                        </p:tgtEl>
                                        <p:attrNameLst>
                                          <p:attrName>style.visibility</p:attrName>
                                        </p:attrNameLst>
                                      </p:cBhvr>
                                      <p:to>
                                        <p:strVal val="visible"/>
                                      </p:to>
                                    </p:set>
                                    <p:animEffect transition="in" filter="fade">
                                      <p:cBhvr>
                                        <p:cTn id="181" dur="500"/>
                                        <p:tgtEl>
                                          <p:spTgt spid="48"/>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grpId="0" nodeType="clickEffect">
                                  <p:stCondLst>
                                    <p:cond delay="0"/>
                                  </p:stCondLst>
                                  <p:childTnLst>
                                    <p:set>
                                      <p:cBhvr>
                                        <p:cTn id="185" dur="1" fill="hold">
                                          <p:stCondLst>
                                            <p:cond delay="0"/>
                                          </p:stCondLst>
                                        </p:cTn>
                                        <p:tgtEl>
                                          <p:spTgt spid="46"/>
                                        </p:tgtEl>
                                        <p:attrNameLst>
                                          <p:attrName>style.visibility</p:attrName>
                                        </p:attrNameLst>
                                      </p:cBhvr>
                                      <p:to>
                                        <p:strVal val="visible"/>
                                      </p:to>
                                    </p:set>
                                    <p:animEffect transition="in" filter="fade">
                                      <p:cBhvr>
                                        <p:cTn id="186" dur="500"/>
                                        <p:tgtEl>
                                          <p:spTgt spid="46"/>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grpId="0" nodeType="clickEffect">
                                  <p:stCondLst>
                                    <p:cond delay="0"/>
                                  </p:stCondLst>
                                  <p:childTnLst>
                                    <p:set>
                                      <p:cBhvr>
                                        <p:cTn id="190" dur="1" fill="hold">
                                          <p:stCondLst>
                                            <p:cond delay="0"/>
                                          </p:stCondLst>
                                        </p:cTn>
                                        <p:tgtEl>
                                          <p:spTgt spid="23"/>
                                        </p:tgtEl>
                                        <p:attrNameLst>
                                          <p:attrName>style.visibility</p:attrName>
                                        </p:attrNameLst>
                                      </p:cBhvr>
                                      <p:to>
                                        <p:strVal val="visible"/>
                                      </p:to>
                                    </p:set>
                                    <p:animEffect transition="in" filter="fade">
                                      <p:cBhvr>
                                        <p:cTn id="191" dur="500"/>
                                        <p:tgtEl>
                                          <p:spTgt spid="23"/>
                                        </p:tgtEl>
                                      </p:cBhvr>
                                    </p:animEffect>
                                  </p:childTnLst>
                                </p:cTn>
                              </p:par>
                              <p:par>
                                <p:cTn id="192" presetID="10" presetClass="entr" presetSubtype="0" fill="hold" nodeType="withEffect">
                                  <p:stCondLst>
                                    <p:cond delay="0"/>
                                  </p:stCondLst>
                                  <p:childTnLst>
                                    <p:set>
                                      <p:cBhvr>
                                        <p:cTn id="193" dur="1" fill="hold">
                                          <p:stCondLst>
                                            <p:cond delay="0"/>
                                          </p:stCondLst>
                                        </p:cTn>
                                        <p:tgtEl>
                                          <p:spTgt spid="42"/>
                                        </p:tgtEl>
                                        <p:attrNameLst>
                                          <p:attrName>style.visibility</p:attrName>
                                        </p:attrNameLst>
                                      </p:cBhvr>
                                      <p:to>
                                        <p:strVal val="visible"/>
                                      </p:to>
                                    </p:set>
                                    <p:animEffect transition="in" filter="fade">
                                      <p:cBhvr>
                                        <p:cTn id="194" dur="500"/>
                                        <p:tgtEl>
                                          <p:spTgt spid="42"/>
                                        </p:tgtEl>
                                      </p:cBhvr>
                                    </p:animEffec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grpId="0" nodeType="clickEffect">
                                  <p:stCondLst>
                                    <p:cond delay="0"/>
                                  </p:stCondLst>
                                  <p:childTnLst>
                                    <p:set>
                                      <p:cBhvr>
                                        <p:cTn id="198" dur="1" fill="hold">
                                          <p:stCondLst>
                                            <p:cond delay="0"/>
                                          </p:stCondLst>
                                        </p:cTn>
                                        <p:tgtEl>
                                          <p:spTgt spid="22"/>
                                        </p:tgtEl>
                                        <p:attrNameLst>
                                          <p:attrName>style.visibility</p:attrName>
                                        </p:attrNameLst>
                                      </p:cBhvr>
                                      <p:to>
                                        <p:strVal val="visible"/>
                                      </p:to>
                                    </p:set>
                                    <p:animEffect transition="in" filter="fade">
                                      <p:cBhvr>
                                        <p:cTn id="199" dur="500"/>
                                        <p:tgtEl>
                                          <p:spTgt spid="22"/>
                                        </p:tgtEl>
                                      </p:cBhvr>
                                    </p:animEffect>
                                  </p:childTnLst>
                                </p:cTn>
                              </p:par>
                              <p:par>
                                <p:cTn id="200" presetID="10" presetClass="entr" presetSubtype="0" fill="hold" nodeType="withEffect">
                                  <p:stCondLst>
                                    <p:cond delay="0"/>
                                  </p:stCondLst>
                                  <p:childTnLst>
                                    <p:set>
                                      <p:cBhvr>
                                        <p:cTn id="201" dur="1" fill="hold">
                                          <p:stCondLst>
                                            <p:cond delay="0"/>
                                          </p:stCondLst>
                                        </p:cTn>
                                        <p:tgtEl>
                                          <p:spTgt spid="41"/>
                                        </p:tgtEl>
                                        <p:attrNameLst>
                                          <p:attrName>style.visibility</p:attrName>
                                        </p:attrNameLst>
                                      </p:cBhvr>
                                      <p:to>
                                        <p:strVal val="visible"/>
                                      </p:to>
                                    </p:set>
                                    <p:animEffect transition="in" filter="fade">
                                      <p:cBhvr>
                                        <p:cTn id="202" dur="500"/>
                                        <p:tgtEl>
                                          <p:spTgt spid="41"/>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21"/>
                                        </p:tgtEl>
                                        <p:attrNameLst>
                                          <p:attrName>style.visibility</p:attrName>
                                        </p:attrNameLst>
                                      </p:cBhvr>
                                      <p:to>
                                        <p:strVal val="visible"/>
                                      </p:to>
                                    </p:set>
                                    <p:animEffect transition="in" filter="fade">
                                      <p:cBhvr>
                                        <p:cTn id="207" dur="500"/>
                                        <p:tgtEl>
                                          <p:spTgt spid="21"/>
                                        </p:tgtEl>
                                      </p:cBhvr>
                                    </p:animEffect>
                                  </p:childTnLst>
                                </p:cTn>
                              </p:par>
                            </p:childTnLst>
                          </p:cTn>
                        </p:par>
                      </p:childTnLst>
                    </p:cTn>
                  </p:par>
                  <p:par>
                    <p:cTn id="208" fill="hold">
                      <p:stCondLst>
                        <p:cond delay="indefinite"/>
                      </p:stCondLst>
                      <p:childTnLst>
                        <p:par>
                          <p:cTn id="209" fill="hold">
                            <p:stCondLst>
                              <p:cond delay="0"/>
                            </p:stCondLst>
                            <p:childTnLst>
                              <p:par>
                                <p:cTn id="210" presetID="2" presetClass="entr" presetSubtype="4" fill="hold" nodeType="clickEffect">
                                  <p:stCondLst>
                                    <p:cond delay="0"/>
                                  </p:stCondLst>
                                  <p:childTnLst>
                                    <p:set>
                                      <p:cBhvr>
                                        <p:cTn id="211" dur="1" fill="hold">
                                          <p:stCondLst>
                                            <p:cond delay="0"/>
                                          </p:stCondLst>
                                        </p:cTn>
                                        <p:tgtEl>
                                          <p:spTgt spid="43"/>
                                        </p:tgtEl>
                                        <p:attrNameLst>
                                          <p:attrName>style.visibility</p:attrName>
                                        </p:attrNameLst>
                                      </p:cBhvr>
                                      <p:to>
                                        <p:strVal val="visible"/>
                                      </p:to>
                                    </p:set>
                                    <p:anim calcmode="lin" valueType="num">
                                      <p:cBhvr additive="base">
                                        <p:cTn id="212" dur="500" fill="hold"/>
                                        <p:tgtEl>
                                          <p:spTgt spid="43"/>
                                        </p:tgtEl>
                                        <p:attrNameLst>
                                          <p:attrName>ppt_x</p:attrName>
                                        </p:attrNameLst>
                                      </p:cBhvr>
                                      <p:tavLst>
                                        <p:tav tm="0">
                                          <p:val>
                                            <p:strVal val="#ppt_x"/>
                                          </p:val>
                                        </p:tav>
                                        <p:tav tm="100000">
                                          <p:val>
                                            <p:strVal val="#ppt_x"/>
                                          </p:val>
                                        </p:tav>
                                      </p:tavLst>
                                    </p:anim>
                                    <p:anim calcmode="lin" valueType="num">
                                      <p:cBhvr additive="base">
                                        <p:cTn id="213" dur="500" fill="hold"/>
                                        <p:tgtEl>
                                          <p:spTgt spid="43"/>
                                        </p:tgtEl>
                                        <p:attrNameLst>
                                          <p:attrName>ppt_y</p:attrName>
                                        </p:attrNameLst>
                                      </p:cBhvr>
                                      <p:tavLst>
                                        <p:tav tm="0">
                                          <p:val>
                                            <p:strVal val="1+#ppt_h/2"/>
                                          </p:val>
                                        </p:tav>
                                        <p:tav tm="100000">
                                          <p:val>
                                            <p:strVal val="#ppt_y"/>
                                          </p:val>
                                        </p:tav>
                                      </p:tavLst>
                                    </p:anim>
                                  </p:childTnLst>
                                </p:cTn>
                              </p:par>
                              <p:par>
                                <p:cTn id="214" presetID="2" presetClass="entr" presetSubtype="4" fill="hold" nodeType="withEffect">
                                  <p:stCondLst>
                                    <p:cond delay="0"/>
                                  </p:stCondLst>
                                  <p:childTnLst>
                                    <p:set>
                                      <p:cBhvr>
                                        <p:cTn id="215" dur="1" fill="hold">
                                          <p:stCondLst>
                                            <p:cond delay="0"/>
                                          </p:stCondLst>
                                        </p:cTn>
                                        <p:tgtEl>
                                          <p:spTgt spid="44"/>
                                        </p:tgtEl>
                                        <p:attrNameLst>
                                          <p:attrName>style.visibility</p:attrName>
                                        </p:attrNameLst>
                                      </p:cBhvr>
                                      <p:to>
                                        <p:strVal val="visible"/>
                                      </p:to>
                                    </p:set>
                                    <p:anim calcmode="lin" valueType="num">
                                      <p:cBhvr additive="base">
                                        <p:cTn id="216" dur="500" fill="hold"/>
                                        <p:tgtEl>
                                          <p:spTgt spid="44"/>
                                        </p:tgtEl>
                                        <p:attrNameLst>
                                          <p:attrName>ppt_x</p:attrName>
                                        </p:attrNameLst>
                                      </p:cBhvr>
                                      <p:tavLst>
                                        <p:tav tm="0">
                                          <p:val>
                                            <p:strVal val="#ppt_x"/>
                                          </p:val>
                                        </p:tav>
                                        <p:tav tm="100000">
                                          <p:val>
                                            <p:strVal val="#ppt_x"/>
                                          </p:val>
                                        </p:tav>
                                      </p:tavLst>
                                    </p:anim>
                                    <p:anim calcmode="lin" valueType="num">
                                      <p:cBhvr additive="base">
                                        <p:cTn id="21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18" fill="hold">
                      <p:stCondLst>
                        <p:cond delay="indefinite"/>
                      </p:stCondLst>
                      <p:childTnLst>
                        <p:par>
                          <p:cTn id="219" fill="hold">
                            <p:stCondLst>
                              <p:cond delay="0"/>
                            </p:stCondLst>
                            <p:childTnLst>
                              <p:par>
                                <p:cTn id="220" presetID="47" presetClass="entr" presetSubtype="0" fill="hold" nodeType="clickEffect">
                                  <p:stCondLst>
                                    <p:cond delay="0"/>
                                  </p:stCondLst>
                                  <p:childTnLst>
                                    <p:set>
                                      <p:cBhvr>
                                        <p:cTn id="221" dur="1" fill="hold">
                                          <p:stCondLst>
                                            <p:cond delay="0"/>
                                          </p:stCondLst>
                                        </p:cTn>
                                        <p:tgtEl>
                                          <p:spTgt spid="11"/>
                                        </p:tgtEl>
                                        <p:attrNameLst>
                                          <p:attrName>style.visibility</p:attrName>
                                        </p:attrNameLst>
                                      </p:cBhvr>
                                      <p:to>
                                        <p:strVal val="visible"/>
                                      </p:to>
                                    </p:set>
                                    <p:animEffect transition="in" filter="fade">
                                      <p:cBhvr>
                                        <p:cTn id="222" dur="1000"/>
                                        <p:tgtEl>
                                          <p:spTgt spid="11"/>
                                        </p:tgtEl>
                                      </p:cBhvr>
                                    </p:animEffect>
                                    <p:anim calcmode="lin" valueType="num">
                                      <p:cBhvr>
                                        <p:cTn id="223" dur="1000" fill="hold"/>
                                        <p:tgtEl>
                                          <p:spTgt spid="11"/>
                                        </p:tgtEl>
                                        <p:attrNameLst>
                                          <p:attrName>ppt_x</p:attrName>
                                        </p:attrNameLst>
                                      </p:cBhvr>
                                      <p:tavLst>
                                        <p:tav tm="0">
                                          <p:val>
                                            <p:strVal val="#ppt_x"/>
                                          </p:val>
                                        </p:tav>
                                        <p:tav tm="100000">
                                          <p:val>
                                            <p:strVal val="#ppt_x"/>
                                          </p:val>
                                        </p:tav>
                                      </p:tavLst>
                                    </p:anim>
                                    <p:anim calcmode="lin" valueType="num">
                                      <p:cBhvr>
                                        <p:cTn id="224" dur="1000" fill="hold"/>
                                        <p:tgtEl>
                                          <p:spTgt spid="11"/>
                                        </p:tgtEl>
                                        <p:attrNameLst>
                                          <p:attrName>ppt_y</p:attrName>
                                        </p:attrNameLst>
                                      </p:cBhvr>
                                      <p:tavLst>
                                        <p:tav tm="0">
                                          <p:val>
                                            <p:strVal val="#ppt_y-.1"/>
                                          </p:val>
                                        </p:tav>
                                        <p:tav tm="100000">
                                          <p:val>
                                            <p:strVal val="#ppt_y"/>
                                          </p:val>
                                        </p:tav>
                                      </p:tavLst>
                                    </p:anim>
                                  </p:childTnLst>
                                </p:cTn>
                              </p:par>
                              <p:par>
                                <p:cTn id="225" presetID="10" presetClass="entr" presetSubtype="0" fill="hold" nodeType="withEffect">
                                  <p:stCondLst>
                                    <p:cond delay="0"/>
                                  </p:stCondLst>
                                  <p:childTnLst>
                                    <p:set>
                                      <p:cBhvr>
                                        <p:cTn id="226" dur="1" fill="hold">
                                          <p:stCondLst>
                                            <p:cond delay="0"/>
                                          </p:stCondLst>
                                        </p:cTn>
                                        <p:tgtEl>
                                          <p:spTgt spid="59"/>
                                        </p:tgtEl>
                                        <p:attrNameLst>
                                          <p:attrName>style.visibility</p:attrName>
                                        </p:attrNameLst>
                                      </p:cBhvr>
                                      <p:to>
                                        <p:strVal val="visible"/>
                                      </p:to>
                                    </p:set>
                                    <p:animEffect transition="in" filter="fade">
                                      <p:cBhvr>
                                        <p:cTn id="227" dur="500"/>
                                        <p:tgtEl>
                                          <p:spTgt spid="59"/>
                                        </p:tgtEl>
                                      </p:cBhvr>
                                    </p:animEffect>
                                  </p:childTnLst>
                                </p:cTn>
                              </p:par>
                            </p:childTnLst>
                          </p:cTn>
                        </p:par>
                      </p:childTnLst>
                    </p:cTn>
                  </p:par>
                  <p:par>
                    <p:cTn id="228" fill="hold">
                      <p:stCondLst>
                        <p:cond delay="indefinite"/>
                      </p:stCondLst>
                      <p:childTnLst>
                        <p:par>
                          <p:cTn id="229" fill="hold">
                            <p:stCondLst>
                              <p:cond delay="0"/>
                            </p:stCondLst>
                            <p:childTnLst>
                              <p:par>
                                <p:cTn id="230" presetID="26" presetClass="entr" presetSubtype="0" fill="hold" nodeType="clickEffect">
                                  <p:stCondLst>
                                    <p:cond delay="0"/>
                                  </p:stCondLst>
                                  <p:childTnLst>
                                    <p:set>
                                      <p:cBhvr>
                                        <p:cTn id="231" dur="1" fill="hold">
                                          <p:stCondLst>
                                            <p:cond delay="0"/>
                                          </p:stCondLst>
                                        </p:cTn>
                                        <p:tgtEl>
                                          <p:spTgt spid="60"/>
                                        </p:tgtEl>
                                        <p:attrNameLst>
                                          <p:attrName>style.visibility</p:attrName>
                                        </p:attrNameLst>
                                      </p:cBhvr>
                                      <p:to>
                                        <p:strVal val="visible"/>
                                      </p:to>
                                    </p:set>
                                    <p:animEffect transition="in" filter="wipe(down)">
                                      <p:cBhvr>
                                        <p:cTn id="232" dur="580">
                                          <p:stCondLst>
                                            <p:cond delay="0"/>
                                          </p:stCondLst>
                                        </p:cTn>
                                        <p:tgtEl>
                                          <p:spTgt spid="60"/>
                                        </p:tgtEl>
                                      </p:cBhvr>
                                    </p:animEffect>
                                    <p:anim calcmode="lin" valueType="num">
                                      <p:cBhvr>
                                        <p:cTn id="233"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234"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235"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236"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237"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238" dur="26">
                                          <p:stCondLst>
                                            <p:cond delay="650"/>
                                          </p:stCondLst>
                                        </p:cTn>
                                        <p:tgtEl>
                                          <p:spTgt spid="60"/>
                                        </p:tgtEl>
                                      </p:cBhvr>
                                      <p:to x="100000" y="60000"/>
                                    </p:animScale>
                                    <p:animScale>
                                      <p:cBhvr>
                                        <p:cTn id="239" dur="166" decel="50000">
                                          <p:stCondLst>
                                            <p:cond delay="676"/>
                                          </p:stCondLst>
                                        </p:cTn>
                                        <p:tgtEl>
                                          <p:spTgt spid="60"/>
                                        </p:tgtEl>
                                      </p:cBhvr>
                                      <p:to x="100000" y="100000"/>
                                    </p:animScale>
                                    <p:animScale>
                                      <p:cBhvr>
                                        <p:cTn id="240" dur="26">
                                          <p:stCondLst>
                                            <p:cond delay="1312"/>
                                          </p:stCondLst>
                                        </p:cTn>
                                        <p:tgtEl>
                                          <p:spTgt spid="60"/>
                                        </p:tgtEl>
                                      </p:cBhvr>
                                      <p:to x="100000" y="80000"/>
                                    </p:animScale>
                                    <p:animScale>
                                      <p:cBhvr>
                                        <p:cTn id="241" dur="166" decel="50000">
                                          <p:stCondLst>
                                            <p:cond delay="1338"/>
                                          </p:stCondLst>
                                        </p:cTn>
                                        <p:tgtEl>
                                          <p:spTgt spid="60"/>
                                        </p:tgtEl>
                                      </p:cBhvr>
                                      <p:to x="100000" y="100000"/>
                                    </p:animScale>
                                    <p:animScale>
                                      <p:cBhvr>
                                        <p:cTn id="242" dur="26">
                                          <p:stCondLst>
                                            <p:cond delay="1642"/>
                                          </p:stCondLst>
                                        </p:cTn>
                                        <p:tgtEl>
                                          <p:spTgt spid="60"/>
                                        </p:tgtEl>
                                      </p:cBhvr>
                                      <p:to x="100000" y="90000"/>
                                    </p:animScale>
                                    <p:animScale>
                                      <p:cBhvr>
                                        <p:cTn id="243" dur="166" decel="50000">
                                          <p:stCondLst>
                                            <p:cond delay="1668"/>
                                          </p:stCondLst>
                                        </p:cTn>
                                        <p:tgtEl>
                                          <p:spTgt spid="60"/>
                                        </p:tgtEl>
                                      </p:cBhvr>
                                      <p:to x="100000" y="100000"/>
                                    </p:animScale>
                                    <p:animScale>
                                      <p:cBhvr>
                                        <p:cTn id="244" dur="26">
                                          <p:stCondLst>
                                            <p:cond delay="1808"/>
                                          </p:stCondLst>
                                        </p:cTn>
                                        <p:tgtEl>
                                          <p:spTgt spid="60"/>
                                        </p:tgtEl>
                                      </p:cBhvr>
                                      <p:to x="100000" y="95000"/>
                                    </p:animScale>
                                    <p:animScale>
                                      <p:cBhvr>
                                        <p:cTn id="245" dur="166" decel="50000">
                                          <p:stCondLst>
                                            <p:cond delay="1834"/>
                                          </p:stCondLst>
                                        </p:cTn>
                                        <p:tgtEl>
                                          <p:spTgt spid="60"/>
                                        </p:tgtEl>
                                      </p:cBhvr>
                                      <p:to x="100000" y="100000"/>
                                    </p:animScale>
                                  </p:childTnLst>
                                </p:cTn>
                              </p:par>
                              <p:par>
                                <p:cTn id="246" presetID="26" presetClass="entr" presetSubtype="0" fill="hold" nodeType="withEffect">
                                  <p:stCondLst>
                                    <p:cond delay="0"/>
                                  </p:stCondLst>
                                  <p:childTnLst>
                                    <p:set>
                                      <p:cBhvr>
                                        <p:cTn id="247" dur="1" fill="hold">
                                          <p:stCondLst>
                                            <p:cond delay="0"/>
                                          </p:stCondLst>
                                        </p:cTn>
                                        <p:tgtEl>
                                          <p:spTgt spid="61"/>
                                        </p:tgtEl>
                                        <p:attrNameLst>
                                          <p:attrName>style.visibility</p:attrName>
                                        </p:attrNameLst>
                                      </p:cBhvr>
                                      <p:to>
                                        <p:strVal val="visible"/>
                                      </p:to>
                                    </p:set>
                                    <p:animEffect transition="in" filter="wipe(down)">
                                      <p:cBhvr>
                                        <p:cTn id="248" dur="580">
                                          <p:stCondLst>
                                            <p:cond delay="0"/>
                                          </p:stCondLst>
                                        </p:cTn>
                                        <p:tgtEl>
                                          <p:spTgt spid="61"/>
                                        </p:tgtEl>
                                      </p:cBhvr>
                                    </p:animEffect>
                                    <p:anim calcmode="lin" valueType="num">
                                      <p:cBhvr>
                                        <p:cTn id="24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25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25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25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25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254" dur="26">
                                          <p:stCondLst>
                                            <p:cond delay="650"/>
                                          </p:stCondLst>
                                        </p:cTn>
                                        <p:tgtEl>
                                          <p:spTgt spid="61"/>
                                        </p:tgtEl>
                                      </p:cBhvr>
                                      <p:to x="100000" y="60000"/>
                                    </p:animScale>
                                    <p:animScale>
                                      <p:cBhvr>
                                        <p:cTn id="255" dur="166" decel="50000">
                                          <p:stCondLst>
                                            <p:cond delay="676"/>
                                          </p:stCondLst>
                                        </p:cTn>
                                        <p:tgtEl>
                                          <p:spTgt spid="61"/>
                                        </p:tgtEl>
                                      </p:cBhvr>
                                      <p:to x="100000" y="100000"/>
                                    </p:animScale>
                                    <p:animScale>
                                      <p:cBhvr>
                                        <p:cTn id="256" dur="26">
                                          <p:stCondLst>
                                            <p:cond delay="1312"/>
                                          </p:stCondLst>
                                        </p:cTn>
                                        <p:tgtEl>
                                          <p:spTgt spid="61"/>
                                        </p:tgtEl>
                                      </p:cBhvr>
                                      <p:to x="100000" y="80000"/>
                                    </p:animScale>
                                    <p:animScale>
                                      <p:cBhvr>
                                        <p:cTn id="257" dur="166" decel="50000">
                                          <p:stCondLst>
                                            <p:cond delay="1338"/>
                                          </p:stCondLst>
                                        </p:cTn>
                                        <p:tgtEl>
                                          <p:spTgt spid="61"/>
                                        </p:tgtEl>
                                      </p:cBhvr>
                                      <p:to x="100000" y="100000"/>
                                    </p:animScale>
                                    <p:animScale>
                                      <p:cBhvr>
                                        <p:cTn id="258" dur="26">
                                          <p:stCondLst>
                                            <p:cond delay="1642"/>
                                          </p:stCondLst>
                                        </p:cTn>
                                        <p:tgtEl>
                                          <p:spTgt spid="61"/>
                                        </p:tgtEl>
                                      </p:cBhvr>
                                      <p:to x="100000" y="90000"/>
                                    </p:animScale>
                                    <p:animScale>
                                      <p:cBhvr>
                                        <p:cTn id="259" dur="166" decel="50000">
                                          <p:stCondLst>
                                            <p:cond delay="1668"/>
                                          </p:stCondLst>
                                        </p:cTn>
                                        <p:tgtEl>
                                          <p:spTgt spid="61"/>
                                        </p:tgtEl>
                                      </p:cBhvr>
                                      <p:to x="100000" y="100000"/>
                                    </p:animScale>
                                    <p:animScale>
                                      <p:cBhvr>
                                        <p:cTn id="260" dur="26">
                                          <p:stCondLst>
                                            <p:cond delay="1808"/>
                                          </p:stCondLst>
                                        </p:cTn>
                                        <p:tgtEl>
                                          <p:spTgt spid="61"/>
                                        </p:tgtEl>
                                      </p:cBhvr>
                                      <p:to x="100000" y="95000"/>
                                    </p:animScale>
                                    <p:animScale>
                                      <p:cBhvr>
                                        <p:cTn id="261" dur="166" decel="50000">
                                          <p:stCondLst>
                                            <p:cond delay="1834"/>
                                          </p:stCondLst>
                                        </p:cTn>
                                        <p:tgtEl>
                                          <p:spTgt spid="61"/>
                                        </p:tgtEl>
                                      </p:cBhvr>
                                      <p:to x="100000" y="100000"/>
                                    </p:animScale>
                                  </p:childTnLst>
                                </p:cTn>
                              </p:par>
                              <p:par>
                                <p:cTn id="262" presetID="26" presetClass="entr" presetSubtype="0" fill="hold" nodeType="withEffect">
                                  <p:stCondLst>
                                    <p:cond delay="0"/>
                                  </p:stCondLst>
                                  <p:childTnLst>
                                    <p:set>
                                      <p:cBhvr>
                                        <p:cTn id="263" dur="1" fill="hold">
                                          <p:stCondLst>
                                            <p:cond delay="0"/>
                                          </p:stCondLst>
                                        </p:cTn>
                                        <p:tgtEl>
                                          <p:spTgt spid="64"/>
                                        </p:tgtEl>
                                        <p:attrNameLst>
                                          <p:attrName>style.visibility</p:attrName>
                                        </p:attrNameLst>
                                      </p:cBhvr>
                                      <p:to>
                                        <p:strVal val="visible"/>
                                      </p:to>
                                    </p:set>
                                    <p:animEffect transition="in" filter="wipe(down)">
                                      <p:cBhvr>
                                        <p:cTn id="264" dur="580">
                                          <p:stCondLst>
                                            <p:cond delay="0"/>
                                          </p:stCondLst>
                                        </p:cTn>
                                        <p:tgtEl>
                                          <p:spTgt spid="64"/>
                                        </p:tgtEl>
                                      </p:cBhvr>
                                    </p:animEffect>
                                    <p:anim calcmode="lin" valueType="num">
                                      <p:cBhvr>
                                        <p:cTn id="265"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266"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267"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268"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269"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270" dur="26">
                                          <p:stCondLst>
                                            <p:cond delay="650"/>
                                          </p:stCondLst>
                                        </p:cTn>
                                        <p:tgtEl>
                                          <p:spTgt spid="64"/>
                                        </p:tgtEl>
                                      </p:cBhvr>
                                      <p:to x="100000" y="60000"/>
                                    </p:animScale>
                                    <p:animScale>
                                      <p:cBhvr>
                                        <p:cTn id="271" dur="166" decel="50000">
                                          <p:stCondLst>
                                            <p:cond delay="676"/>
                                          </p:stCondLst>
                                        </p:cTn>
                                        <p:tgtEl>
                                          <p:spTgt spid="64"/>
                                        </p:tgtEl>
                                      </p:cBhvr>
                                      <p:to x="100000" y="100000"/>
                                    </p:animScale>
                                    <p:animScale>
                                      <p:cBhvr>
                                        <p:cTn id="272" dur="26">
                                          <p:stCondLst>
                                            <p:cond delay="1312"/>
                                          </p:stCondLst>
                                        </p:cTn>
                                        <p:tgtEl>
                                          <p:spTgt spid="64"/>
                                        </p:tgtEl>
                                      </p:cBhvr>
                                      <p:to x="100000" y="80000"/>
                                    </p:animScale>
                                    <p:animScale>
                                      <p:cBhvr>
                                        <p:cTn id="273" dur="166" decel="50000">
                                          <p:stCondLst>
                                            <p:cond delay="1338"/>
                                          </p:stCondLst>
                                        </p:cTn>
                                        <p:tgtEl>
                                          <p:spTgt spid="64"/>
                                        </p:tgtEl>
                                      </p:cBhvr>
                                      <p:to x="100000" y="100000"/>
                                    </p:animScale>
                                    <p:animScale>
                                      <p:cBhvr>
                                        <p:cTn id="274" dur="26">
                                          <p:stCondLst>
                                            <p:cond delay="1642"/>
                                          </p:stCondLst>
                                        </p:cTn>
                                        <p:tgtEl>
                                          <p:spTgt spid="64"/>
                                        </p:tgtEl>
                                      </p:cBhvr>
                                      <p:to x="100000" y="90000"/>
                                    </p:animScale>
                                    <p:animScale>
                                      <p:cBhvr>
                                        <p:cTn id="275" dur="166" decel="50000">
                                          <p:stCondLst>
                                            <p:cond delay="1668"/>
                                          </p:stCondLst>
                                        </p:cTn>
                                        <p:tgtEl>
                                          <p:spTgt spid="64"/>
                                        </p:tgtEl>
                                      </p:cBhvr>
                                      <p:to x="100000" y="100000"/>
                                    </p:animScale>
                                    <p:animScale>
                                      <p:cBhvr>
                                        <p:cTn id="276" dur="26">
                                          <p:stCondLst>
                                            <p:cond delay="1808"/>
                                          </p:stCondLst>
                                        </p:cTn>
                                        <p:tgtEl>
                                          <p:spTgt spid="64"/>
                                        </p:tgtEl>
                                      </p:cBhvr>
                                      <p:to x="100000" y="95000"/>
                                    </p:animScale>
                                    <p:animScale>
                                      <p:cBhvr>
                                        <p:cTn id="277" dur="166" decel="50000">
                                          <p:stCondLst>
                                            <p:cond delay="1834"/>
                                          </p:stCondLst>
                                        </p:cTn>
                                        <p:tgtEl>
                                          <p:spTgt spid="64"/>
                                        </p:tgtEl>
                                      </p:cBhvr>
                                      <p:to x="100000" y="100000"/>
                                    </p:animScale>
                                  </p:childTnLst>
                                </p:cTn>
                              </p:par>
                            </p:childTnLst>
                          </p:cTn>
                        </p:par>
                      </p:childTnLst>
                    </p:cTn>
                  </p:par>
                  <p:par>
                    <p:cTn id="278" fill="hold">
                      <p:stCondLst>
                        <p:cond delay="indefinite"/>
                      </p:stCondLst>
                      <p:childTnLst>
                        <p:par>
                          <p:cTn id="279" fill="hold">
                            <p:stCondLst>
                              <p:cond delay="0"/>
                            </p:stCondLst>
                            <p:childTnLst>
                              <p:par>
                                <p:cTn id="280" presetID="10" presetClass="entr" presetSubtype="0" fill="hold" grpId="0" nodeType="clickEffect">
                                  <p:stCondLst>
                                    <p:cond delay="0"/>
                                  </p:stCondLst>
                                  <p:childTnLst>
                                    <p:set>
                                      <p:cBhvr>
                                        <p:cTn id="281" dur="1" fill="hold">
                                          <p:stCondLst>
                                            <p:cond delay="0"/>
                                          </p:stCondLst>
                                        </p:cTn>
                                        <p:tgtEl>
                                          <p:spTgt spid="62"/>
                                        </p:tgtEl>
                                        <p:attrNameLst>
                                          <p:attrName>style.visibility</p:attrName>
                                        </p:attrNameLst>
                                      </p:cBhvr>
                                      <p:to>
                                        <p:strVal val="visible"/>
                                      </p:to>
                                    </p:set>
                                    <p:animEffect transition="in" filter="fade">
                                      <p:cBhvr>
                                        <p:cTn id="282" dur="500"/>
                                        <p:tgtEl>
                                          <p:spTgt spid="62"/>
                                        </p:tgtEl>
                                      </p:cBhvr>
                                    </p:animEffect>
                                  </p:childTnLst>
                                </p:cTn>
                              </p:par>
                              <p:par>
                                <p:cTn id="283" presetID="10" presetClass="entr" presetSubtype="0" fill="hold" nodeType="withEffect">
                                  <p:stCondLst>
                                    <p:cond delay="0"/>
                                  </p:stCondLst>
                                  <p:childTnLst>
                                    <p:set>
                                      <p:cBhvr>
                                        <p:cTn id="284" dur="1" fill="hold">
                                          <p:stCondLst>
                                            <p:cond delay="0"/>
                                          </p:stCondLst>
                                        </p:cTn>
                                        <p:tgtEl>
                                          <p:spTgt spid="63"/>
                                        </p:tgtEl>
                                        <p:attrNameLst>
                                          <p:attrName>style.visibility</p:attrName>
                                        </p:attrNameLst>
                                      </p:cBhvr>
                                      <p:to>
                                        <p:strVal val="visible"/>
                                      </p:to>
                                    </p:set>
                                    <p:animEffect transition="in" filter="fade">
                                      <p:cBhvr>
                                        <p:cTn id="285" dur="500"/>
                                        <p:tgtEl>
                                          <p:spTgt spid="63"/>
                                        </p:tgtEl>
                                      </p:cBhvr>
                                    </p:animEffect>
                                  </p:childTnLst>
                                </p:cTn>
                              </p:par>
                            </p:childTnLst>
                          </p:cTn>
                        </p:par>
                      </p:childTnLst>
                    </p:cTn>
                  </p:par>
                  <p:par>
                    <p:cTn id="286" fill="hold">
                      <p:stCondLst>
                        <p:cond delay="indefinite"/>
                      </p:stCondLst>
                      <p:childTnLst>
                        <p:par>
                          <p:cTn id="287" fill="hold">
                            <p:stCondLst>
                              <p:cond delay="0"/>
                            </p:stCondLst>
                            <p:childTnLst>
                              <p:par>
                                <p:cTn id="288" presetID="10" presetClass="entr" presetSubtype="0" fill="hold" grpId="0" nodeType="clickEffect">
                                  <p:stCondLst>
                                    <p:cond delay="0"/>
                                  </p:stCondLst>
                                  <p:childTnLst>
                                    <p:set>
                                      <p:cBhvr>
                                        <p:cTn id="289" dur="1" fill="hold">
                                          <p:stCondLst>
                                            <p:cond delay="0"/>
                                          </p:stCondLst>
                                        </p:cTn>
                                        <p:tgtEl>
                                          <p:spTgt spid="65"/>
                                        </p:tgtEl>
                                        <p:attrNameLst>
                                          <p:attrName>style.visibility</p:attrName>
                                        </p:attrNameLst>
                                      </p:cBhvr>
                                      <p:to>
                                        <p:strVal val="visible"/>
                                      </p:to>
                                    </p:set>
                                    <p:animEffect transition="in" filter="fade">
                                      <p:cBhvr>
                                        <p:cTn id="290" dur="500"/>
                                        <p:tgtEl>
                                          <p:spTgt spid="65"/>
                                        </p:tgtEl>
                                      </p:cBhvr>
                                    </p:animEffect>
                                  </p:childTnLst>
                                </p:cTn>
                              </p:par>
                              <p:par>
                                <p:cTn id="291" presetID="10" presetClass="entr" presetSubtype="0" fill="hold" nodeType="withEffect">
                                  <p:stCondLst>
                                    <p:cond delay="0"/>
                                  </p:stCondLst>
                                  <p:childTnLst>
                                    <p:set>
                                      <p:cBhvr>
                                        <p:cTn id="292" dur="1" fill="hold">
                                          <p:stCondLst>
                                            <p:cond delay="0"/>
                                          </p:stCondLst>
                                        </p:cTn>
                                        <p:tgtEl>
                                          <p:spTgt spid="66"/>
                                        </p:tgtEl>
                                        <p:attrNameLst>
                                          <p:attrName>style.visibility</p:attrName>
                                        </p:attrNameLst>
                                      </p:cBhvr>
                                      <p:to>
                                        <p:strVal val="visible"/>
                                      </p:to>
                                    </p:set>
                                    <p:animEffect transition="in" filter="fade">
                                      <p:cBhvr>
                                        <p:cTn id="29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46" grpId="0" animBg="1"/>
      <p:bldP spid="51" grpId="0" animBg="1"/>
      <p:bldP spid="52" grpId="0" animBg="1"/>
      <p:bldP spid="53" grpId="0"/>
      <p:bldP spid="54" grpId="0" animBg="1"/>
      <p:bldP spid="55" grpId="0" animBg="1"/>
      <p:bldP spid="58" grpId="0" animBg="1"/>
      <p:bldP spid="62"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7"/>
          <p:cNvSpPr txBox="1">
            <a:spLocks noChangeArrowheads="1"/>
          </p:cNvSpPr>
          <p:nvPr/>
        </p:nvSpPr>
        <p:spPr bwMode="auto">
          <a:xfrm>
            <a:off x="0" y="0"/>
            <a:ext cx="9144000" cy="646331"/>
          </a:xfrm>
          <a:prstGeom prst="rect">
            <a:avLst/>
          </a:prstGeom>
          <a:solidFill>
            <a:schemeClr val="accent2"/>
          </a:solidFill>
          <a:ln w="9525">
            <a:noFill/>
            <a:miter lim="800000"/>
            <a:headEnd/>
            <a:tailEnd/>
          </a:ln>
          <a:effectLst/>
        </p:spPr>
        <p:txBody>
          <a:bodyPr>
            <a:spAutoFit/>
          </a:bodyPr>
          <a:lstStyle/>
          <a:p>
            <a:pPr algn="ctr"/>
            <a:r>
              <a:rPr lang="es-PE" dirty="0" smtClean="0">
                <a:solidFill>
                  <a:schemeClr val="bg1"/>
                </a:solidFill>
                <a:latin typeface="Impact" pitchFamily="34" charset="0"/>
              </a:rPr>
              <a:t>Programa Presupuestal  0129 - Prevención y Manejo de Condiciones Secundarias de salud en Personas con Discapacidad</a:t>
            </a:r>
          </a:p>
        </p:txBody>
      </p:sp>
      <p:sp>
        <p:nvSpPr>
          <p:cNvPr id="4" name="3 Rectángulo redondeado"/>
          <p:cNvSpPr/>
          <p:nvPr/>
        </p:nvSpPr>
        <p:spPr>
          <a:xfrm>
            <a:off x="107504" y="761538"/>
            <a:ext cx="2808312" cy="6051838"/>
          </a:xfrm>
          <a:prstGeom prst="roundRect">
            <a:avLst>
              <a:gd name="adj" fmla="val 3877"/>
            </a:avLst>
          </a:prstGeom>
          <a:solidFill>
            <a:schemeClr val="tx2">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PE" sz="1600" dirty="0">
              <a:solidFill>
                <a:schemeClr val="tx1"/>
              </a:solidFill>
              <a:latin typeface="Arial Narrow" pitchFamily="34" charset="0"/>
            </a:endParaRPr>
          </a:p>
        </p:txBody>
      </p:sp>
      <p:sp>
        <p:nvSpPr>
          <p:cNvPr id="10" name="9 Rectángulo"/>
          <p:cNvSpPr/>
          <p:nvPr/>
        </p:nvSpPr>
        <p:spPr>
          <a:xfrm>
            <a:off x="877346" y="764704"/>
            <a:ext cx="1120820" cy="369332"/>
          </a:xfrm>
          <a:prstGeom prst="rect">
            <a:avLst/>
          </a:prstGeom>
          <a:noFill/>
        </p:spPr>
        <p:txBody>
          <a:bodyPr wrap="none" lIns="91440" tIns="45720" rIns="91440" bIns="45720">
            <a:spAutoFit/>
          </a:bodyPr>
          <a:lstStyle/>
          <a:p>
            <a:pPr algn="ct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Productos</a:t>
            </a:r>
            <a:endPar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endParaRPr>
          </a:p>
        </p:txBody>
      </p:sp>
      <p:sp>
        <p:nvSpPr>
          <p:cNvPr id="11" name="AutoShape 16"/>
          <p:cNvSpPr>
            <a:spLocks noChangeArrowheads="1"/>
          </p:cNvSpPr>
          <p:nvPr/>
        </p:nvSpPr>
        <p:spPr bwMode="gray">
          <a:xfrm>
            <a:off x="251520" y="1196752"/>
            <a:ext cx="2520280" cy="576064"/>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ctr"/>
            <a:r>
              <a:rPr lang="es-PE" sz="1400" dirty="0" smtClean="0">
                <a:latin typeface="Arial Narrow" pitchFamily="34" charset="0"/>
              </a:rPr>
              <a:t>PCD reciben servicios de </a:t>
            </a:r>
          </a:p>
          <a:p>
            <a:pPr algn="ctr"/>
            <a:r>
              <a:rPr lang="es-PE" sz="1400" dirty="0" smtClean="0">
                <a:latin typeface="Arial Narrow" pitchFamily="34" charset="0"/>
              </a:rPr>
              <a:t>promoción de la salud</a:t>
            </a:r>
            <a:endParaRPr lang="es-PE" sz="1400" dirty="0">
              <a:latin typeface="Arial Narrow" pitchFamily="34" charset="0"/>
            </a:endParaRPr>
          </a:p>
        </p:txBody>
      </p:sp>
      <p:sp>
        <p:nvSpPr>
          <p:cNvPr id="14" name="13 Rectángulo"/>
          <p:cNvSpPr/>
          <p:nvPr/>
        </p:nvSpPr>
        <p:spPr>
          <a:xfrm>
            <a:off x="894204" y="6453336"/>
            <a:ext cx="1120820" cy="307777"/>
          </a:xfrm>
          <a:prstGeom prst="rect">
            <a:avLst/>
          </a:prstGeom>
        </p:spPr>
        <p:txBody>
          <a:bodyPr wrap="none">
            <a:spAutoFit/>
          </a:bodyPr>
          <a:lstStyle/>
          <a:p>
            <a:pPr algn="ctr"/>
            <a:r>
              <a:rPr lang="es-PE" sz="1400" dirty="0" smtClean="0">
                <a:latin typeface="Arial Narrow" pitchFamily="34" charset="0"/>
              </a:rPr>
              <a:t>[05 productos]</a:t>
            </a:r>
            <a:endParaRPr lang="es-PE" sz="1400" dirty="0">
              <a:latin typeface="Arial Narrow" pitchFamily="34" charset="0"/>
            </a:endParaRPr>
          </a:p>
        </p:txBody>
      </p:sp>
      <p:sp>
        <p:nvSpPr>
          <p:cNvPr id="17" name="5 Llamada de flecha hacia abajo"/>
          <p:cNvSpPr/>
          <p:nvPr/>
        </p:nvSpPr>
        <p:spPr>
          <a:xfrm>
            <a:off x="3203848" y="1988840"/>
            <a:ext cx="5832648" cy="2448272"/>
          </a:xfrm>
          <a:prstGeom prst="downArrowCallout">
            <a:avLst>
              <a:gd name="adj1" fmla="val 6391"/>
              <a:gd name="adj2" fmla="val 7013"/>
              <a:gd name="adj3" fmla="val 2010"/>
              <a:gd name="adj4" fmla="val 94490"/>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latin typeface="Arial Narrow" panose="020B0606020202030204" pitchFamily="34" charset="0"/>
            </a:endParaRPr>
          </a:p>
        </p:txBody>
      </p:sp>
      <p:sp>
        <p:nvSpPr>
          <p:cNvPr id="18" name="6 Llamada de flecha a la izquierda"/>
          <p:cNvSpPr/>
          <p:nvPr/>
        </p:nvSpPr>
        <p:spPr>
          <a:xfrm>
            <a:off x="2915816" y="4941168"/>
            <a:ext cx="6120680" cy="576064"/>
          </a:xfrm>
          <a:prstGeom prst="leftArrowCallout">
            <a:avLst>
              <a:gd name="adj1" fmla="val 36205"/>
              <a:gd name="adj2" fmla="val 32470"/>
              <a:gd name="adj3" fmla="val 25000"/>
              <a:gd name="adj4" fmla="val 94807"/>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smtClean="0">
                <a:solidFill>
                  <a:schemeClr val="bg1"/>
                </a:solidFill>
                <a:effectLst>
                  <a:outerShdw blurRad="38100" dist="38100" dir="2700000" algn="tl">
                    <a:srgbClr val="000000">
                      <a:alpha val="43137"/>
                    </a:srgbClr>
                  </a:outerShdw>
                </a:effectLst>
                <a:latin typeface="Arial Narrow" pitchFamily="34" charset="0"/>
              </a:rPr>
              <a:t>Conducción y gestión del Programa Presupuestal</a:t>
            </a:r>
          </a:p>
          <a:p>
            <a:pPr algn="ctr"/>
            <a:r>
              <a:rPr lang="es-PE" sz="1600" b="1" dirty="0" smtClean="0">
                <a:solidFill>
                  <a:schemeClr val="bg1"/>
                </a:solidFill>
                <a:effectLst>
                  <a:outerShdw blurRad="38100" dist="38100" dir="2700000" algn="tl">
                    <a:srgbClr val="000000">
                      <a:alpha val="43137"/>
                    </a:srgbClr>
                  </a:outerShdw>
                </a:effectLst>
                <a:latin typeface="Arial Narrow" pitchFamily="34" charset="0"/>
              </a:rPr>
              <a:t>(Monitoreo, supervisión, evaluación y control)</a:t>
            </a:r>
            <a:endParaRPr lang="es-PE" sz="1600" b="1" dirty="0">
              <a:solidFill>
                <a:schemeClr val="bg1"/>
              </a:solidFill>
              <a:effectLst>
                <a:outerShdw blurRad="38100" dist="38100" dir="2700000" algn="tl">
                  <a:srgbClr val="000000">
                    <a:alpha val="43137"/>
                  </a:srgbClr>
                </a:outerShdw>
              </a:effectLst>
              <a:latin typeface="Arial Narrow" pitchFamily="34" charset="0"/>
            </a:endParaRPr>
          </a:p>
        </p:txBody>
      </p:sp>
      <p:sp>
        <p:nvSpPr>
          <p:cNvPr id="19" name="AutoShape 16"/>
          <p:cNvSpPr>
            <a:spLocks noChangeArrowheads="1"/>
          </p:cNvSpPr>
          <p:nvPr/>
        </p:nvSpPr>
        <p:spPr bwMode="gray">
          <a:xfrm>
            <a:off x="6948264" y="2636912"/>
            <a:ext cx="1944217" cy="1152128"/>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ctr"/>
            <a:r>
              <a:rPr lang="es-PE" sz="1600" b="1" dirty="0">
                <a:effectLst>
                  <a:outerShdw blurRad="38100" dist="38100" dir="2700000" algn="tl">
                    <a:srgbClr val="000000">
                      <a:alpha val="43137"/>
                    </a:srgbClr>
                  </a:outerShdw>
                </a:effectLst>
                <a:latin typeface="Arial Narrow" pitchFamily="34" charset="0"/>
              </a:rPr>
              <a:t>Proporción de </a:t>
            </a:r>
            <a:r>
              <a:rPr lang="es-PE" sz="1600" b="1" dirty="0" smtClean="0">
                <a:effectLst>
                  <a:outerShdw blurRad="38100" dist="38100" dir="2700000" algn="tl">
                    <a:srgbClr val="000000">
                      <a:alpha val="43137"/>
                    </a:srgbClr>
                  </a:outerShdw>
                </a:effectLst>
                <a:latin typeface="Arial Narrow" pitchFamily="34" charset="0"/>
              </a:rPr>
              <a:t>PCD </a:t>
            </a:r>
          </a:p>
          <a:p>
            <a:pPr algn="ctr"/>
            <a:r>
              <a:rPr lang="es-PE" sz="1600" b="1" dirty="0" smtClean="0">
                <a:effectLst>
                  <a:outerShdw blurRad="38100" dist="38100" dir="2700000" algn="tl">
                    <a:srgbClr val="000000">
                      <a:alpha val="43137"/>
                    </a:srgbClr>
                  </a:outerShdw>
                </a:effectLst>
                <a:latin typeface="Arial Narrow" pitchFamily="34" charset="0"/>
              </a:rPr>
              <a:t>que </a:t>
            </a:r>
            <a:r>
              <a:rPr lang="es-PE" sz="1600" b="1" dirty="0">
                <a:effectLst>
                  <a:outerShdw blurRad="38100" dist="38100" dir="2700000" algn="tl">
                    <a:srgbClr val="000000">
                      <a:alpha val="43137"/>
                    </a:srgbClr>
                  </a:outerShdw>
                </a:effectLst>
                <a:latin typeface="Arial Narrow" pitchFamily="34" charset="0"/>
              </a:rPr>
              <a:t>reciben </a:t>
            </a:r>
            <a:r>
              <a:rPr lang="es-PE" sz="1600" b="1" dirty="0" smtClean="0">
                <a:effectLst>
                  <a:outerShdw blurRad="38100" dist="38100" dir="2700000" algn="tl">
                    <a:srgbClr val="000000">
                      <a:alpha val="43137"/>
                    </a:srgbClr>
                  </a:outerShdw>
                </a:effectLst>
                <a:latin typeface="Arial Narrow" pitchFamily="34" charset="0"/>
              </a:rPr>
              <a:t>atención </a:t>
            </a:r>
          </a:p>
          <a:p>
            <a:pPr algn="ctr"/>
            <a:r>
              <a:rPr lang="es-PE" sz="1600" b="1" dirty="0" smtClean="0">
                <a:effectLst>
                  <a:outerShdw blurRad="38100" dist="38100" dir="2700000" algn="tl">
                    <a:srgbClr val="000000">
                      <a:alpha val="43137"/>
                    </a:srgbClr>
                  </a:outerShdw>
                </a:effectLst>
                <a:latin typeface="Arial Narrow" pitchFamily="34" charset="0"/>
              </a:rPr>
              <a:t>de </a:t>
            </a:r>
          </a:p>
          <a:p>
            <a:pPr algn="ctr"/>
            <a:r>
              <a:rPr lang="es-PE" sz="1600" b="1" dirty="0" smtClean="0">
                <a:effectLst>
                  <a:outerShdw blurRad="38100" dist="38100" dir="2700000" algn="tl">
                    <a:srgbClr val="000000">
                      <a:alpha val="43137"/>
                    </a:srgbClr>
                  </a:outerShdw>
                </a:effectLst>
                <a:latin typeface="Arial Narrow" pitchFamily="34" charset="0"/>
              </a:rPr>
              <a:t>rehabilitación </a:t>
            </a:r>
            <a:r>
              <a:rPr lang="es-PE" sz="1600" b="1" dirty="0">
                <a:effectLst>
                  <a:outerShdw blurRad="38100" dist="38100" dir="2700000" algn="tl">
                    <a:srgbClr val="000000">
                      <a:alpha val="43137"/>
                    </a:srgbClr>
                  </a:outerShdw>
                </a:effectLst>
                <a:latin typeface="Arial Narrow" pitchFamily="34" charset="0"/>
              </a:rPr>
              <a:t>integral</a:t>
            </a:r>
            <a:endParaRPr lang="es-PE" sz="1600" b="1" dirty="0" smtClean="0">
              <a:effectLst>
                <a:outerShdw blurRad="38100" dist="38100" dir="2700000" algn="tl">
                  <a:srgbClr val="000000">
                    <a:alpha val="43137"/>
                  </a:srgbClr>
                </a:outerShdw>
              </a:effectLst>
              <a:latin typeface="Arial Narrow" pitchFamily="34" charset="0"/>
            </a:endParaRPr>
          </a:p>
        </p:txBody>
      </p:sp>
      <p:sp>
        <p:nvSpPr>
          <p:cNvPr id="20" name="AutoShape 16"/>
          <p:cNvSpPr>
            <a:spLocks noChangeArrowheads="1"/>
          </p:cNvSpPr>
          <p:nvPr/>
        </p:nvSpPr>
        <p:spPr bwMode="gray">
          <a:xfrm>
            <a:off x="3347864" y="2640078"/>
            <a:ext cx="2929864" cy="1148962"/>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ctr"/>
            <a:r>
              <a:rPr lang="es-PE" sz="1600" dirty="0">
                <a:latin typeface="Arial Narrow" panose="020B0606020202030204" pitchFamily="34" charset="0"/>
              </a:rPr>
              <a:t>Baja proporción de </a:t>
            </a:r>
            <a:r>
              <a:rPr lang="es-PE" sz="1600" dirty="0" smtClean="0">
                <a:latin typeface="Arial Narrow" panose="020B0606020202030204" pitchFamily="34" charset="0"/>
              </a:rPr>
              <a:t>PCD que </a:t>
            </a:r>
          </a:p>
          <a:p>
            <a:pPr algn="ctr"/>
            <a:r>
              <a:rPr lang="es-PE" sz="1600" dirty="0" smtClean="0">
                <a:latin typeface="Arial Narrow" panose="020B0606020202030204" pitchFamily="34" charset="0"/>
              </a:rPr>
              <a:t>desarrollan condiciones secundarias </a:t>
            </a:r>
          </a:p>
          <a:p>
            <a:pPr algn="ctr"/>
            <a:r>
              <a:rPr lang="es-PE" sz="1600" dirty="0" smtClean="0">
                <a:latin typeface="Arial Narrow" panose="020B0606020202030204" pitchFamily="34" charset="0"/>
              </a:rPr>
              <a:t>y/o  </a:t>
            </a:r>
            <a:r>
              <a:rPr lang="es-PE" sz="1600" dirty="0">
                <a:latin typeface="Arial Narrow" panose="020B0606020202030204" pitchFamily="34" charset="0"/>
              </a:rPr>
              <a:t>incrementan su grado de </a:t>
            </a:r>
            <a:endParaRPr lang="es-PE" sz="1600" dirty="0" smtClean="0">
              <a:latin typeface="Arial Narrow" panose="020B0606020202030204" pitchFamily="34" charset="0"/>
            </a:endParaRPr>
          </a:p>
          <a:p>
            <a:pPr algn="ctr"/>
            <a:r>
              <a:rPr lang="es-PE" sz="1600" dirty="0" smtClean="0">
                <a:latin typeface="Arial Narrow" panose="020B0606020202030204" pitchFamily="34" charset="0"/>
              </a:rPr>
              <a:t>discapacidad</a:t>
            </a:r>
          </a:p>
        </p:txBody>
      </p:sp>
      <p:sp>
        <p:nvSpPr>
          <p:cNvPr id="21" name="14 Rectángulo"/>
          <p:cNvSpPr/>
          <p:nvPr/>
        </p:nvSpPr>
        <p:spPr>
          <a:xfrm>
            <a:off x="7096084" y="2154342"/>
            <a:ext cx="1292340" cy="338554"/>
          </a:xfrm>
          <a:prstGeom prst="rect">
            <a:avLst/>
          </a:prstGeom>
          <a:solidFill>
            <a:schemeClr val="tx2">
              <a:lumMod val="60000"/>
              <a:lumOff val="40000"/>
            </a:schemeClr>
          </a:solidFill>
        </p:spPr>
        <p:txBody>
          <a:bodyPr wrap="none" lIns="91440" tIns="45720" rIns="91440" bIns="45720">
            <a:spAutoFit/>
          </a:bodyPr>
          <a:lstStyle/>
          <a:p>
            <a:pPr algn="ctr"/>
            <a:r>
              <a:rPr lang="es-ES"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Resultado final</a:t>
            </a:r>
            <a:endParaRPr lang="es-ES"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22" name="15 Rectángulo"/>
          <p:cNvSpPr/>
          <p:nvPr/>
        </p:nvSpPr>
        <p:spPr>
          <a:xfrm>
            <a:off x="3851341" y="2103820"/>
            <a:ext cx="1742785" cy="338554"/>
          </a:xfrm>
          <a:prstGeom prst="rect">
            <a:avLst/>
          </a:prstGeom>
          <a:solidFill>
            <a:schemeClr val="tx2">
              <a:lumMod val="60000"/>
              <a:lumOff val="40000"/>
            </a:schemeClr>
          </a:solidFill>
        </p:spPr>
        <p:txBody>
          <a:bodyPr wrap="none" lIns="91440" tIns="45720" rIns="91440" bIns="45720">
            <a:spAutoFit/>
          </a:bodyPr>
          <a:lstStyle/>
          <a:p>
            <a:pPr algn="ctr"/>
            <a:r>
              <a:rPr lang="es-ES"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Resultado específico</a:t>
            </a:r>
            <a:endParaRPr lang="es-ES"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23" name="Rectángulo 22"/>
          <p:cNvSpPr/>
          <p:nvPr/>
        </p:nvSpPr>
        <p:spPr>
          <a:xfrm>
            <a:off x="3203848" y="4509120"/>
            <a:ext cx="5832648" cy="288032"/>
          </a:xfrm>
          <a:prstGeom prst="rect">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ctr"/>
            <a:r>
              <a:rPr lang="es-PE" sz="1400" dirty="0" smtClean="0">
                <a:solidFill>
                  <a:schemeClr val="tx1"/>
                </a:solidFill>
                <a:latin typeface="Arial Narrow" panose="020B0606020202030204" pitchFamily="34" charset="0"/>
              </a:rPr>
              <a:t>Acciones comunes</a:t>
            </a:r>
            <a:endParaRPr lang="es-PE" sz="1400" dirty="0">
              <a:solidFill>
                <a:schemeClr val="tx1"/>
              </a:solidFill>
              <a:latin typeface="Arial Narrow" pitchFamily="34" charset="0"/>
            </a:endParaRPr>
          </a:p>
        </p:txBody>
      </p:sp>
      <p:cxnSp>
        <p:nvCxnSpPr>
          <p:cNvPr id="24" name="Conector recto de flecha 23"/>
          <p:cNvCxnSpPr>
            <a:stCxn id="20" idx="3"/>
            <a:endCxn id="19" idx="1"/>
          </p:cNvCxnSpPr>
          <p:nvPr/>
        </p:nvCxnSpPr>
        <p:spPr>
          <a:xfrm flipV="1">
            <a:off x="6277728" y="3212976"/>
            <a:ext cx="670536" cy="158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 descr="http://cdn.mysitemyway.com/etc-mysitemyway/icons/legacy-previews/icons/3d-glossy-orange-orbs-icons-alphanumeric/104859-3d-glossy-orange-orb-icon-alphanumeric-letter-e.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841" t="8273" r="10426" b="11994"/>
          <a:stretch/>
        </p:blipFill>
        <p:spPr bwMode="auto">
          <a:xfrm>
            <a:off x="6516216" y="2852936"/>
            <a:ext cx="288032" cy="288032"/>
          </a:xfrm>
          <a:prstGeom prst="rect">
            <a:avLst/>
          </a:prstGeom>
          <a:noFill/>
          <a:extLst>
            <a:ext uri="{909E8E84-426E-40DD-AFC4-6F175D3DCCD1}">
              <a14:hiddenFill xmlns:a14="http://schemas.microsoft.com/office/drawing/2010/main">
                <a:solidFill>
                  <a:srgbClr val="FFFFFF"/>
                </a:solidFill>
              </a14:hiddenFill>
            </a:ext>
          </a:extLst>
        </p:spPr>
      </p:pic>
      <p:sp>
        <p:nvSpPr>
          <p:cNvPr id="26" name="AutoShape 16"/>
          <p:cNvSpPr>
            <a:spLocks noChangeArrowheads="1"/>
          </p:cNvSpPr>
          <p:nvPr/>
        </p:nvSpPr>
        <p:spPr bwMode="gray">
          <a:xfrm>
            <a:off x="251520" y="1988840"/>
            <a:ext cx="2520280" cy="576064"/>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ctr"/>
            <a:r>
              <a:rPr lang="es-PE" sz="1400" dirty="0" smtClean="0">
                <a:latin typeface="Arial Narrow" pitchFamily="34" charset="0"/>
              </a:rPr>
              <a:t>PCD reciben atención en </a:t>
            </a:r>
          </a:p>
          <a:p>
            <a:pPr algn="ctr"/>
            <a:r>
              <a:rPr lang="es-PE" sz="1400" dirty="0" smtClean="0">
                <a:latin typeface="Arial Narrow" pitchFamily="34" charset="0"/>
              </a:rPr>
              <a:t>rehabilitación basada en EESS</a:t>
            </a:r>
            <a:endParaRPr lang="es-PE" sz="1400" dirty="0">
              <a:latin typeface="Arial Narrow" pitchFamily="34" charset="0"/>
            </a:endParaRPr>
          </a:p>
        </p:txBody>
      </p:sp>
      <p:sp>
        <p:nvSpPr>
          <p:cNvPr id="27" name="AutoShape 16"/>
          <p:cNvSpPr>
            <a:spLocks noChangeArrowheads="1"/>
          </p:cNvSpPr>
          <p:nvPr/>
        </p:nvSpPr>
        <p:spPr bwMode="gray">
          <a:xfrm>
            <a:off x="251520" y="4725144"/>
            <a:ext cx="2520280" cy="576064"/>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ctr"/>
            <a:r>
              <a:rPr lang="es-PE" sz="1400" dirty="0" smtClean="0">
                <a:latin typeface="Arial Narrow" pitchFamily="34" charset="0"/>
              </a:rPr>
              <a:t>PCD CERTIFICADA en </a:t>
            </a:r>
          </a:p>
          <a:p>
            <a:pPr algn="ctr"/>
            <a:r>
              <a:rPr lang="es-PE" sz="1400" dirty="0" smtClean="0">
                <a:latin typeface="Arial Narrow" pitchFamily="34" charset="0"/>
              </a:rPr>
              <a:t>establecimientos de salud</a:t>
            </a:r>
            <a:endParaRPr lang="es-PE" sz="1400" dirty="0">
              <a:latin typeface="Arial Narrow" pitchFamily="34" charset="0"/>
            </a:endParaRPr>
          </a:p>
        </p:txBody>
      </p:sp>
      <p:sp>
        <p:nvSpPr>
          <p:cNvPr id="28" name="AutoShape 16"/>
          <p:cNvSpPr>
            <a:spLocks noChangeArrowheads="1"/>
          </p:cNvSpPr>
          <p:nvPr/>
        </p:nvSpPr>
        <p:spPr bwMode="gray">
          <a:xfrm>
            <a:off x="251520" y="5517232"/>
            <a:ext cx="2520280" cy="720080"/>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ctr"/>
            <a:r>
              <a:rPr lang="es-PE" sz="1400" dirty="0" smtClean="0">
                <a:latin typeface="Arial Narrow" pitchFamily="34" charset="0"/>
              </a:rPr>
              <a:t>PCD reciben servicios de </a:t>
            </a:r>
          </a:p>
          <a:p>
            <a:pPr algn="ctr"/>
            <a:r>
              <a:rPr lang="es-PE" sz="1400" dirty="0" smtClean="0">
                <a:latin typeface="Arial Narrow" pitchFamily="34" charset="0"/>
              </a:rPr>
              <a:t>rehabilitación basada en la </a:t>
            </a:r>
          </a:p>
          <a:p>
            <a:pPr algn="ctr"/>
            <a:r>
              <a:rPr lang="es-PE" sz="1400" dirty="0" smtClean="0">
                <a:latin typeface="Arial Narrow" pitchFamily="34" charset="0"/>
              </a:rPr>
              <a:t>comunidad</a:t>
            </a:r>
            <a:endParaRPr lang="es-PE" sz="1400" dirty="0">
              <a:latin typeface="Arial Narrow" pitchFamily="34" charset="0"/>
            </a:endParaRPr>
          </a:p>
        </p:txBody>
      </p:sp>
      <p:cxnSp>
        <p:nvCxnSpPr>
          <p:cNvPr id="29" name="Conector recto de flecha 28"/>
          <p:cNvCxnSpPr/>
          <p:nvPr/>
        </p:nvCxnSpPr>
        <p:spPr>
          <a:xfrm>
            <a:off x="2771800" y="1512217"/>
            <a:ext cx="576064" cy="15608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p:nvPr/>
        </p:nvCxnSpPr>
        <p:spPr>
          <a:xfrm>
            <a:off x="2750308" y="2269163"/>
            <a:ext cx="601952" cy="9627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p:cNvCxnSpPr>
            <a:stCxn id="27" idx="3"/>
          </p:cNvCxnSpPr>
          <p:nvPr/>
        </p:nvCxnSpPr>
        <p:spPr>
          <a:xfrm flipV="1">
            <a:off x="2771800" y="3289542"/>
            <a:ext cx="576064" cy="17236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p:cNvCxnSpPr>
            <a:stCxn id="28" idx="3"/>
          </p:cNvCxnSpPr>
          <p:nvPr/>
        </p:nvCxnSpPr>
        <p:spPr>
          <a:xfrm flipV="1">
            <a:off x="2771800" y="3724267"/>
            <a:ext cx="576064" cy="21530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9" name="Picture 2" descr="http://cdn.mysitemyway.com/etc-mysitemyway/icons/legacy-previews/icons/3d-glossy-orange-orbs-icons-alphanumeric/104859-3d-glossy-orange-orb-icon-alphanumeric-letter-e.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841" t="8273" r="10426" b="11994"/>
          <a:stretch/>
        </p:blipFill>
        <p:spPr bwMode="auto">
          <a:xfrm>
            <a:off x="2915816" y="4645427"/>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http://cdn.mysitemyway.com/etc-mysitemyway/icons/legacy-previews/icons/3d-glossy-orange-orbs-icons-alphanumeric/104859-3d-glossy-orange-orb-icon-alphanumeric-letter-e.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841" t="8273" r="10426" b="11994"/>
          <a:stretch/>
        </p:blipFill>
        <p:spPr bwMode="auto">
          <a:xfrm>
            <a:off x="2900976" y="4012383"/>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http://cdn.mysitemyway.com/etc-mysitemyway/icons/legacy-previews/icons/3d-glossy-orange-orbs-icons-alphanumeric/104859-3d-glossy-orange-orb-icon-alphanumeric-letter-e.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841" t="8273" r="10426" b="11994"/>
          <a:stretch/>
        </p:blipFill>
        <p:spPr bwMode="auto">
          <a:xfrm>
            <a:off x="2884388" y="2606535"/>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http://cdn.mysitemyway.com/etc-mysitemyway/icons/legacy-previews/icons/3d-glossy-orange-orbs-icons-alphanumeric/104859-3d-glossy-orange-orb-icon-alphanumeric-letter-e.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841" t="8273" r="10426" b="11994"/>
          <a:stretch/>
        </p:blipFill>
        <p:spPr bwMode="auto">
          <a:xfrm>
            <a:off x="2889658" y="1943164"/>
            <a:ext cx="288032" cy="288032"/>
          </a:xfrm>
          <a:prstGeom prst="rect">
            <a:avLst/>
          </a:prstGeom>
          <a:noFill/>
          <a:extLst>
            <a:ext uri="{909E8E84-426E-40DD-AFC4-6F175D3DCCD1}">
              <a14:hiddenFill xmlns:a14="http://schemas.microsoft.com/office/drawing/2010/main">
                <a:solidFill>
                  <a:srgbClr val="FFFFFF"/>
                </a:solidFill>
              </a14:hiddenFill>
            </a:ext>
          </a:extLst>
        </p:spPr>
      </p:pic>
      <p:sp>
        <p:nvSpPr>
          <p:cNvPr id="43" name="Rectángulo redondeado 42"/>
          <p:cNvSpPr/>
          <p:nvPr/>
        </p:nvSpPr>
        <p:spPr>
          <a:xfrm>
            <a:off x="894204" y="2750551"/>
            <a:ext cx="1856104" cy="2464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latin typeface="Arial Narrow" panose="020B0606020202030204" pitchFamily="34" charset="0"/>
              </a:rPr>
              <a:t>Capacitación </a:t>
            </a:r>
            <a:endParaRPr lang="es-PE" sz="1400" dirty="0">
              <a:latin typeface="Arial Narrow" panose="020B0606020202030204" pitchFamily="34" charset="0"/>
            </a:endParaRPr>
          </a:p>
        </p:txBody>
      </p:sp>
      <p:sp>
        <p:nvSpPr>
          <p:cNvPr id="45" name="Rectángulo redondeado 44"/>
          <p:cNvSpPr/>
          <p:nvPr/>
        </p:nvSpPr>
        <p:spPr>
          <a:xfrm>
            <a:off x="899592" y="3068960"/>
            <a:ext cx="1856104" cy="2464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latin typeface="Arial Narrow" panose="020B0606020202030204" pitchFamily="34" charset="0"/>
              </a:rPr>
              <a:t>Atención PCD Física</a:t>
            </a:r>
            <a:endParaRPr lang="es-PE" sz="1400" dirty="0">
              <a:latin typeface="Arial Narrow" panose="020B0606020202030204" pitchFamily="34" charset="0"/>
            </a:endParaRPr>
          </a:p>
        </p:txBody>
      </p:sp>
      <p:sp>
        <p:nvSpPr>
          <p:cNvPr id="46" name="Rectángulo redondeado 45"/>
          <p:cNvSpPr/>
          <p:nvPr/>
        </p:nvSpPr>
        <p:spPr>
          <a:xfrm>
            <a:off x="899592" y="3429000"/>
            <a:ext cx="1856104" cy="2464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latin typeface="Arial Narrow" panose="020B0606020202030204" pitchFamily="34" charset="0"/>
              </a:rPr>
              <a:t>Atención PCD Sensorial</a:t>
            </a:r>
            <a:endParaRPr lang="es-PE" sz="1400" dirty="0">
              <a:latin typeface="Arial Narrow" panose="020B0606020202030204" pitchFamily="34" charset="0"/>
            </a:endParaRPr>
          </a:p>
        </p:txBody>
      </p:sp>
      <p:sp>
        <p:nvSpPr>
          <p:cNvPr id="47" name="Rectángulo redondeado 46"/>
          <p:cNvSpPr/>
          <p:nvPr/>
        </p:nvSpPr>
        <p:spPr>
          <a:xfrm>
            <a:off x="899592" y="3789040"/>
            <a:ext cx="1856104" cy="2464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latin typeface="Arial Narrow" panose="020B0606020202030204" pitchFamily="34" charset="0"/>
              </a:rPr>
              <a:t>Atención PCD Mental</a:t>
            </a:r>
            <a:endParaRPr lang="es-PE" sz="1400" dirty="0">
              <a:latin typeface="Arial Narrow" panose="020B0606020202030204" pitchFamily="34" charset="0"/>
            </a:endParaRPr>
          </a:p>
        </p:txBody>
      </p:sp>
    </p:spTree>
    <p:extLst>
      <p:ext uri="{BB962C8B-B14F-4D97-AF65-F5344CB8AC3E}">
        <p14:creationId xmlns:p14="http://schemas.microsoft.com/office/powerpoint/2010/main" val="2134107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6568</TotalTime>
  <Words>1726</Words>
  <Application>Microsoft Office PowerPoint</Application>
  <PresentationFormat>Presentación en pantalla (4:3)</PresentationFormat>
  <Paragraphs>287</Paragraphs>
  <Slides>19</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19</vt:i4>
      </vt:variant>
    </vt:vector>
  </HeadingPairs>
  <TitlesOfParts>
    <vt:vector size="25" baseType="lpstr">
      <vt:lpstr>Arial</vt:lpstr>
      <vt:lpstr>Arial Narrow</vt:lpstr>
      <vt:lpstr>Calibri</vt:lpstr>
      <vt:lpstr>Impact</vt:lpstr>
      <vt:lpstr>Times New Roman</vt:lpstr>
      <vt:lpstr>Tema de Office</vt:lpstr>
      <vt:lpstr>Monitoreo de Indicadores de desempeño (MEF)</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Módelo lógico PAN</dc:title>
  <dc:creator>Alfonso</dc:creator>
  <cp:lastModifiedBy>SERVIR</cp:lastModifiedBy>
  <cp:revision>504</cp:revision>
  <dcterms:created xsi:type="dcterms:W3CDTF">2012-04-16T00:42:16Z</dcterms:created>
  <dcterms:modified xsi:type="dcterms:W3CDTF">2015-06-04T16:45:55Z</dcterms:modified>
</cp:coreProperties>
</file>